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321" r:id="rId3"/>
    <p:sldId id="312" r:id="rId4"/>
    <p:sldId id="29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D19C2C"/>
    <a:srgbClr val="FBF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3" autoAdjust="0"/>
    <p:restoredTop sz="94957" autoAdjust="0"/>
  </p:normalViewPr>
  <p:slideViewPr>
    <p:cSldViewPr snapToGrid="0">
      <p:cViewPr varScale="1">
        <p:scale>
          <a:sx n="81" d="100"/>
          <a:sy n="81" d="100"/>
        </p:scale>
        <p:origin x="878" y="58"/>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2C235E-A192-4803-9F78-E5E1DF2C2811}" type="datetimeFigureOut">
              <a:rPr lang="en-CA" smtClean="0"/>
              <a:t>2022-08-29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D46F4B-EA50-4A0E-B370-EC0F67955FD4}" type="slidenum">
              <a:rPr lang="en-CA" smtClean="0"/>
              <a:t>‹#›</a:t>
            </a:fld>
            <a:endParaRPr lang="en-CA"/>
          </a:p>
        </p:txBody>
      </p:sp>
    </p:spTree>
    <p:extLst>
      <p:ext uri="{BB962C8B-B14F-4D97-AF65-F5344CB8AC3E}">
        <p14:creationId xmlns:p14="http://schemas.microsoft.com/office/powerpoint/2010/main" val="4058696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1D46F4B-EA50-4A0E-B370-EC0F67955FD4}" type="slidenum">
              <a:rPr lang="en-CA" smtClean="0"/>
              <a:t>1</a:t>
            </a:fld>
            <a:endParaRPr lang="en-CA"/>
          </a:p>
        </p:txBody>
      </p:sp>
    </p:spTree>
    <p:extLst>
      <p:ext uri="{BB962C8B-B14F-4D97-AF65-F5344CB8AC3E}">
        <p14:creationId xmlns:p14="http://schemas.microsoft.com/office/powerpoint/2010/main" val="4190762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2050"/>
            <a:ext cx="5578475" cy="31384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8919A21-5C72-45ED-A419-B0B9521E577B}" type="slidenum">
              <a:rPr lang="en-IN" smtClean="0">
                <a:solidFill>
                  <a:prstClr val="black"/>
                </a:solidFill>
              </a:rPr>
              <a:pPr/>
              <a:t>2</a:t>
            </a:fld>
            <a:endParaRPr lang="en-IN" dirty="0">
              <a:solidFill>
                <a:prstClr val="black"/>
              </a:solidFill>
            </a:endParaRPr>
          </a:p>
        </p:txBody>
      </p:sp>
      <p:sp>
        <p:nvSpPr>
          <p:cNvPr id="5" name="Header Placeholder 4"/>
          <p:cNvSpPr>
            <a:spLocks noGrp="1"/>
          </p:cNvSpPr>
          <p:nvPr>
            <p:ph type="hdr" sz="quarter" idx="11"/>
          </p:nvPr>
        </p:nvSpPr>
        <p:spPr/>
        <p:txBody>
          <a:bodyPr/>
          <a:lstStyle/>
          <a:p>
            <a:endParaRPr lang="en-GB" dirty="0">
              <a:solidFill>
                <a:prstClr val="black"/>
              </a:solidFill>
            </a:endParaRPr>
          </a:p>
        </p:txBody>
      </p:sp>
    </p:spTree>
    <p:extLst>
      <p:ext uri="{BB962C8B-B14F-4D97-AF65-F5344CB8AC3E}">
        <p14:creationId xmlns:p14="http://schemas.microsoft.com/office/powerpoint/2010/main" val="882700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With this background, we would like to understand from you as to which are those areas where we can offer our assistance and solve issues</a:t>
            </a:r>
            <a:r>
              <a:rPr lang="en-US" sz="1200" kern="1200" baseline="0" dirty="0">
                <a:solidFill>
                  <a:schemeClr val="tx1"/>
                </a:solidFill>
                <a:effectLst/>
                <a:latin typeface="+mn-lt"/>
                <a:ea typeface="+mn-ea"/>
                <a:cs typeface="+mn-cs"/>
              </a:rPr>
              <a:t> to</a:t>
            </a:r>
            <a:r>
              <a:rPr lang="en-US" sz="1200" kern="1200" dirty="0">
                <a:solidFill>
                  <a:schemeClr val="tx1"/>
                </a:solidFill>
                <a:effectLst/>
                <a:latin typeface="+mn-lt"/>
                <a:ea typeface="+mn-ea"/>
                <a:cs typeface="+mn-cs"/>
              </a:rPr>
              <a:t> ultimately help you increase your profitability, reduce cost and manage risk.</a:t>
            </a:r>
          </a:p>
        </p:txBody>
      </p:sp>
      <p:sp>
        <p:nvSpPr>
          <p:cNvPr id="4" name="Header Placeholder 3"/>
          <p:cNvSpPr>
            <a:spLocks noGrp="1"/>
          </p:cNvSpPr>
          <p:nvPr>
            <p:ph type="hdr" sz="quarter" idx="10"/>
          </p:nvPr>
        </p:nvSpPr>
        <p:spPr/>
        <p:txBody>
          <a:bodyPr/>
          <a:lstStyle/>
          <a:p>
            <a:endParaRPr lang="en-GB" dirty="0">
              <a:solidFill>
                <a:prstClr val="black"/>
              </a:solidFill>
            </a:endParaRPr>
          </a:p>
        </p:txBody>
      </p:sp>
    </p:spTree>
    <p:extLst>
      <p:ext uri="{BB962C8B-B14F-4D97-AF65-F5344CB8AC3E}">
        <p14:creationId xmlns:p14="http://schemas.microsoft.com/office/powerpoint/2010/main" val="3128218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11" descr="Image result for patterns corporat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81749" cy="292715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0" y="0"/>
            <a:ext cx="4997018" cy="302768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solidFill>
                <a:prstClr val="white"/>
              </a:solidFill>
            </a:endParaRPr>
          </a:p>
        </p:txBody>
      </p:sp>
      <p:sp>
        <p:nvSpPr>
          <p:cNvPr id="11"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12"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13"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4"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9"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9348" y="1689441"/>
            <a:ext cx="4511824" cy="2711093"/>
          </a:xfrm>
          <a:prstGeom prst="rect">
            <a:avLst/>
          </a:prstGeom>
        </p:spPr>
      </p:pic>
      <p:sp>
        <p:nvSpPr>
          <p:cNvPr id="17" name="Rectangle 16"/>
          <p:cNvSpPr/>
          <p:nvPr userDrawn="1"/>
        </p:nvSpPr>
        <p:spPr>
          <a:xfrm>
            <a:off x="2108758" y="5924958"/>
            <a:ext cx="8825346" cy="400110"/>
          </a:xfrm>
          <a:prstGeom prst="rect">
            <a:avLst/>
          </a:prstGeom>
        </p:spPr>
        <p:txBody>
          <a:bodyPr wrap="square">
            <a:spAutoFit/>
          </a:bodyPr>
          <a:lstStyle/>
          <a:p>
            <a:pPr algn="r"/>
            <a:r>
              <a:rPr lang="en-GB" sz="2000" b="1" dirty="0">
                <a:solidFill>
                  <a:srgbClr val="D19C2C"/>
                </a:solidFill>
                <a:latin typeface="Gill Sans MT" panose="020B0502020104020203" pitchFamily="34" charset="0"/>
                <a:ea typeface="Cambria" pitchFamily="18" charset="0"/>
                <a:cs typeface="Arial" panose="020B0604020202020204" pitchFamily="34" charset="0"/>
              </a:rPr>
              <a:t>LEGAL | RISK | M&amp;A | TAX | AUDIT</a:t>
            </a:r>
          </a:p>
        </p:txBody>
      </p:sp>
    </p:spTree>
    <p:extLst>
      <p:ext uri="{BB962C8B-B14F-4D97-AF65-F5344CB8AC3E}">
        <p14:creationId xmlns:p14="http://schemas.microsoft.com/office/powerpoint/2010/main" val="78131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anose="020B0502020104020203"/>
              </a:defRPr>
            </a:lvl1pPr>
          </a:lstStyle>
          <a:p>
            <a:r>
              <a:rPr lang="en-US" dirty="0"/>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latin typeface="Gill Sans MT" panose="020B0502020104020203"/>
              </a:defRPr>
            </a:lvl1pPr>
            <a:lvl2pPr>
              <a:defRPr>
                <a:latin typeface="Gill Sans MT" panose="020B0502020104020203"/>
              </a:defRPr>
            </a:lvl2pPr>
            <a:lvl3pPr>
              <a:defRPr>
                <a:latin typeface="Gill Sans MT" panose="020B0502020104020203"/>
              </a:defRPr>
            </a:lvl3pPr>
            <a:lvl4pPr>
              <a:defRPr>
                <a:latin typeface="Gill Sans MT" panose="020B0502020104020203"/>
              </a:defRPr>
            </a:lvl4pPr>
            <a:lvl5pPr>
              <a:defRPr>
                <a:latin typeface="Gill Sans MT" panose="020B050202010402020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C50A07CA-FC22-4EAA-947A-A7858445FF21}" type="datetime1">
              <a:rPr lang="en-CA" smtClean="0"/>
              <a:t>2022-08-29</a:t>
            </a:fld>
            <a:endParaRPr lang="en-CA"/>
          </a:p>
        </p:txBody>
      </p:sp>
      <p:sp>
        <p:nvSpPr>
          <p:cNvPr id="5" name="Footer Placeholder 4"/>
          <p:cNvSpPr>
            <a:spLocks noGrp="1"/>
          </p:cNvSpPr>
          <p:nvPr>
            <p:ph type="ftr" sz="quarter" idx="11"/>
          </p:nvPr>
        </p:nvSpPr>
        <p:spPr/>
        <p:txBody>
          <a:bodyPr/>
          <a:lstStyle/>
          <a:p>
            <a:endParaRPr lang="en-CA"/>
          </a:p>
        </p:txBody>
      </p:sp>
      <p:sp>
        <p:nvSpPr>
          <p:cNvPr id="7"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8"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9"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0"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6"/>
          <p:cNvSpPr txBox="1">
            <a:spLocks/>
          </p:cNvSpPr>
          <p:nvPr userDrawn="1"/>
        </p:nvSpPr>
        <p:spPr>
          <a:xfrm>
            <a:off x="9296400" y="637020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3AA984-C265-4216-8DBD-00C0B928C27D}" type="slidenum">
              <a:rPr lang="en-CA" smtClean="0"/>
              <a:pPr/>
              <a:t>‹#›</a:t>
            </a:fld>
            <a:endParaRPr lang="en-CA"/>
          </a:p>
        </p:txBody>
      </p:sp>
      <p:sp>
        <p:nvSpPr>
          <p:cNvPr id="12"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spTree>
    <p:extLst>
      <p:ext uri="{BB962C8B-B14F-4D97-AF65-F5344CB8AC3E}">
        <p14:creationId xmlns:p14="http://schemas.microsoft.com/office/powerpoint/2010/main" val="450464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18D7E24-369B-449B-ACA0-AE17834EBCC6}" type="datetime1">
              <a:rPr lang="en-CA" smtClean="0"/>
              <a:t>2022-08-29</a:t>
            </a:fld>
            <a:endParaRPr lang="en-CA"/>
          </a:p>
        </p:txBody>
      </p:sp>
      <p:sp>
        <p:nvSpPr>
          <p:cNvPr id="5" name="Footer Placeholder 4"/>
          <p:cNvSpPr>
            <a:spLocks noGrp="1"/>
          </p:cNvSpPr>
          <p:nvPr>
            <p:ph type="ftr" sz="quarter" idx="11"/>
          </p:nvPr>
        </p:nvSpPr>
        <p:spPr/>
        <p:txBody>
          <a:bodyPr/>
          <a:lstStyle/>
          <a:p>
            <a:endParaRPr lang="en-CA"/>
          </a:p>
        </p:txBody>
      </p:sp>
      <p:sp>
        <p:nvSpPr>
          <p:cNvPr id="7"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8"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9"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0"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6"/>
          <p:cNvSpPr txBox="1">
            <a:spLocks/>
          </p:cNvSpPr>
          <p:nvPr userDrawn="1"/>
        </p:nvSpPr>
        <p:spPr>
          <a:xfrm>
            <a:off x="9296400" y="637020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3AA984-C265-4216-8DBD-00C0B928C27D}" type="slidenum">
              <a:rPr lang="en-CA" smtClean="0"/>
              <a:pPr/>
              <a:t>‹#›</a:t>
            </a:fld>
            <a:endParaRPr lang="en-CA"/>
          </a:p>
        </p:txBody>
      </p:sp>
      <p:sp>
        <p:nvSpPr>
          <p:cNvPr id="12"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spTree>
    <p:extLst>
      <p:ext uri="{BB962C8B-B14F-4D97-AF65-F5344CB8AC3E}">
        <p14:creationId xmlns:p14="http://schemas.microsoft.com/office/powerpoint/2010/main" val="3954360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Opening slide">
    <p:spTree>
      <p:nvGrpSpPr>
        <p:cNvPr id="1" name=""/>
        <p:cNvGrpSpPr/>
        <p:nvPr/>
      </p:nvGrpSpPr>
      <p:grpSpPr>
        <a:xfrm>
          <a:off x="0" y="0"/>
          <a:ext cx="0" cy="0"/>
          <a:chOff x="0" y="0"/>
          <a:chExt cx="0" cy="0"/>
        </a:xfrm>
      </p:grpSpPr>
      <p:pic>
        <p:nvPicPr>
          <p:cNvPr id="4" name="Picture 11" descr="Image result for patterns corporat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83578" cy="292647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135595" y="0"/>
            <a:ext cx="4998971" cy="3026979"/>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5820"/>
            <a:endParaRPr lang="en-US" sz="1799">
              <a:solidFill>
                <a:prstClr val="white"/>
              </a:solidFill>
            </a:endParaRPr>
          </a:p>
        </p:txBody>
      </p:sp>
      <p:sp>
        <p:nvSpPr>
          <p:cNvPr id="5"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6"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8"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741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207820" y="235528"/>
            <a:ext cx="9289471" cy="457634"/>
          </a:xfrm>
        </p:spPr>
        <p:txBody>
          <a:bodyPr>
            <a:noAutofit/>
          </a:bodyPr>
          <a:lstStyle>
            <a:lvl1pPr>
              <a:defRPr sz="2800">
                <a:latin typeface="Gill Sans MT" panose="020B0502020104020203"/>
              </a:defRPr>
            </a:lvl1pPr>
          </a:lstStyle>
          <a:p>
            <a:r>
              <a:rPr lang="en-US" dirty="0"/>
              <a:t>Click to edit Master title style</a:t>
            </a:r>
            <a:endParaRPr lang="en-CA" dirty="0"/>
          </a:p>
        </p:txBody>
      </p:sp>
      <p:sp>
        <p:nvSpPr>
          <p:cNvPr id="3" name="Content Placeholder 2"/>
          <p:cNvSpPr>
            <a:spLocks noGrp="1"/>
          </p:cNvSpPr>
          <p:nvPr>
            <p:ph idx="1"/>
          </p:nvPr>
        </p:nvSpPr>
        <p:spPr>
          <a:xfrm>
            <a:off x="893619" y="1638589"/>
            <a:ext cx="10515600" cy="4351338"/>
          </a:xfrm>
        </p:spPr>
        <p:txBody>
          <a:bodyPr/>
          <a:lstStyle>
            <a:lvl1pPr marL="0" marR="0" indent="0" algn="l" defTabSz="1086707" rtl="0" eaLnBrk="1" fontAlgn="auto" latinLnBrk="0" hangingPunct="1">
              <a:lnSpc>
                <a:spcPct val="100000"/>
              </a:lnSpc>
              <a:spcBef>
                <a:spcPct val="20000"/>
              </a:spcBef>
              <a:spcAft>
                <a:spcPts val="0"/>
              </a:spcAft>
              <a:buClr>
                <a:srgbClr val="D19C2C"/>
              </a:buClr>
              <a:buSzTx/>
              <a:buFont typeface="Arial" pitchFamily="34" charset="0"/>
              <a:buNone/>
              <a:tabLst/>
              <a:defRPr>
                <a:latin typeface="Gill Sans MT" panose="020B0502020104020203"/>
              </a:defRPr>
            </a:lvl1pPr>
            <a:lvl2pPr marL="543356" marR="0" indent="0" algn="l" defTabSz="1086707" rtl="0" eaLnBrk="1" fontAlgn="auto" latinLnBrk="0" hangingPunct="1">
              <a:lnSpc>
                <a:spcPct val="100000"/>
              </a:lnSpc>
              <a:spcBef>
                <a:spcPct val="20000"/>
              </a:spcBef>
              <a:spcAft>
                <a:spcPts val="0"/>
              </a:spcAft>
              <a:buClr>
                <a:srgbClr val="D19C2C"/>
              </a:buClr>
              <a:buSzTx/>
              <a:buFont typeface="Arial" pitchFamily="34" charset="0"/>
              <a:buNone/>
              <a:tabLst/>
              <a:defRPr>
                <a:latin typeface="Gill Sans MT" panose="020B0502020104020203"/>
              </a:defRPr>
            </a:lvl2pPr>
            <a:lvl3pPr marL="1086711" marR="0" indent="0" algn="l" defTabSz="1086707" rtl="0" eaLnBrk="1" fontAlgn="auto" latinLnBrk="0" hangingPunct="1">
              <a:lnSpc>
                <a:spcPct val="100000"/>
              </a:lnSpc>
              <a:spcBef>
                <a:spcPct val="20000"/>
              </a:spcBef>
              <a:spcAft>
                <a:spcPts val="0"/>
              </a:spcAft>
              <a:buClr>
                <a:srgbClr val="D19C2C"/>
              </a:buClr>
              <a:buSzTx/>
              <a:buFont typeface="Arial" pitchFamily="34" charset="0"/>
              <a:buNone/>
              <a:tabLst/>
              <a:defRPr>
                <a:latin typeface="Gill Sans MT" panose="020B0502020104020203"/>
              </a:defRPr>
            </a:lvl3pPr>
            <a:lvl4pPr marL="1630065" marR="0" indent="0" algn="l" defTabSz="1086707" rtl="0" eaLnBrk="1" fontAlgn="auto" latinLnBrk="0" hangingPunct="1">
              <a:lnSpc>
                <a:spcPct val="100000"/>
              </a:lnSpc>
              <a:spcBef>
                <a:spcPct val="20000"/>
              </a:spcBef>
              <a:spcAft>
                <a:spcPts val="0"/>
              </a:spcAft>
              <a:buClr>
                <a:srgbClr val="D19C2C"/>
              </a:buClr>
              <a:buSzTx/>
              <a:buFont typeface="Arial" pitchFamily="34" charset="0"/>
              <a:buNone/>
              <a:tabLst/>
              <a:defRPr>
                <a:latin typeface="Gill Sans MT" panose="020B0502020104020203"/>
              </a:defRPr>
            </a:lvl4pPr>
            <a:lvl5pPr marL="2173420" marR="0" indent="0" algn="l" defTabSz="1086707" rtl="0" eaLnBrk="1" fontAlgn="auto" latinLnBrk="0" hangingPunct="1">
              <a:lnSpc>
                <a:spcPct val="100000"/>
              </a:lnSpc>
              <a:spcBef>
                <a:spcPct val="20000"/>
              </a:spcBef>
              <a:spcAft>
                <a:spcPts val="0"/>
              </a:spcAft>
              <a:buClr>
                <a:srgbClr val="D19C2C"/>
              </a:buClr>
              <a:buSzTx/>
              <a:buFont typeface="Arial" pitchFamily="34" charset="0"/>
              <a:buNone/>
              <a:tabLst/>
              <a:defRPr>
                <a:latin typeface="Gill Sans MT" panose="020B0502020104020203"/>
              </a:defRPr>
            </a:lvl5pPr>
          </a:lstStyle>
          <a:p>
            <a:pPr marL="407514" marR="0" lvl="0" indent="-407514" algn="l" defTabSz="1086707" rtl="0" eaLnBrk="1" fontAlgn="auto" latinLnBrk="0" hangingPunct="1">
              <a:lnSpc>
                <a:spcPct val="100000"/>
              </a:lnSpc>
              <a:spcBef>
                <a:spcPct val="20000"/>
              </a:spcBef>
              <a:spcAft>
                <a:spcPts val="0"/>
              </a:spcAft>
              <a:buClrTx/>
              <a:buSzTx/>
              <a:buFont typeface="Arial" pitchFamily="34" charset="0"/>
              <a:buChar char="•"/>
              <a:tabLst/>
              <a:defRPr/>
            </a:pPr>
            <a:r>
              <a:rPr kumimoji="0" lang="en-US" sz="3700" b="0" i="0" u="none" strike="noStrike" kern="1200" cap="none" spc="0" normalizeH="0" baseline="0" noProof="0" dirty="0">
                <a:ln>
                  <a:noFill/>
                </a:ln>
                <a:solidFill>
                  <a:prstClr val="black"/>
                </a:solidFill>
                <a:effectLst/>
                <a:uLnTx/>
                <a:uFillTx/>
                <a:latin typeface="Gill Sans MT" panose="020B0502020104020203"/>
                <a:ea typeface="+mn-ea"/>
                <a:cs typeface="+mn-cs"/>
              </a:rPr>
              <a:t>Click to edit Master text styles</a:t>
            </a:r>
          </a:p>
          <a:p>
            <a:pPr marL="882953" marR="0" lvl="1" indent="-339597" algn="l" defTabSz="1086707" rtl="0" eaLnBrk="1" fontAlgn="auto" latinLnBrk="0" hangingPunct="1">
              <a:lnSpc>
                <a:spcPct val="100000"/>
              </a:lnSpc>
              <a:spcBef>
                <a:spcPct val="20000"/>
              </a:spcBef>
              <a:spcAft>
                <a:spcPts val="0"/>
              </a:spcAft>
              <a:buClrTx/>
              <a:buSzTx/>
              <a:buFont typeface="Arial" pitchFamily="34" charset="0"/>
              <a:buChar char="–"/>
              <a:tabLst/>
              <a:defRPr/>
            </a:pPr>
            <a:r>
              <a:rPr kumimoji="0" lang="en-US" sz="3300" b="0" i="0" u="none" strike="noStrike" kern="1200" cap="none" spc="0" normalizeH="0" baseline="0" noProof="0" dirty="0">
                <a:ln>
                  <a:noFill/>
                </a:ln>
                <a:solidFill>
                  <a:prstClr val="black"/>
                </a:solidFill>
                <a:effectLst/>
                <a:uLnTx/>
                <a:uFillTx/>
                <a:latin typeface="Gill Sans MT" panose="020B0502020104020203"/>
                <a:ea typeface="+mn-ea"/>
                <a:cs typeface="+mn-cs"/>
              </a:rPr>
              <a:t>Second level</a:t>
            </a:r>
          </a:p>
          <a:p>
            <a:pPr marL="1358386" marR="0" lvl="2" indent="-271675" algn="l" defTabSz="1086707" rtl="0" eaLnBrk="1" fontAlgn="auto" latinLnBrk="0" hangingPunct="1">
              <a:lnSpc>
                <a:spcPct val="100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a:ln>
                  <a:noFill/>
                </a:ln>
                <a:solidFill>
                  <a:prstClr val="black"/>
                </a:solidFill>
                <a:effectLst/>
                <a:uLnTx/>
                <a:uFillTx/>
                <a:latin typeface="Gill Sans MT" panose="020B0502020104020203"/>
                <a:ea typeface="+mn-ea"/>
                <a:cs typeface="+mn-cs"/>
              </a:rPr>
              <a:t>Third level</a:t>
            </a:r>
          </a:p>
          <a:p>
            <a:pPr marL="1901740" marR="0" lvl="3" indent="-271675" algn="l" defTabSz="1086707"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a:ea typeface="+mn-ea"/>
                <a:cs typeface="+mn-cs"/>
              </a:rPr>
              <a:t>Fourth level</a:t>
            </a:r>
          </a:p>
          <a:p>
            <a:pPr marL="2445095" marR="0" lvl="4" indent="-271675" algn="l" defTabSz="1086707"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a:ea typeface="+mn-ea"/>
                <a:cs typeface="+mn-cs"/>
              </a:rPr>
              <a:t>Fifth level</a:t>
            </a:r>
            <a:endParaRPr kumimoji="0" lang="en-GB" sz="24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4" name="Date Placeholder 3"/>
          <p:cNvSpPr>
            <a:spLocks noGrp="1"/>
          </p:cNvSpPr>
          <p:nvPr>
            <p:ph type="dt" sz="half" idx="10"/>
          </p:nvPr>
        </p:nvSpPr>
        <p:spPr/>
        <p:txBody>
          <a:bodyPr/>
          <a:lstStyle/>
          <a:p>
            <a:fld id="{F8F38BE8-8780-4F7A-BF73-6C0283027251}" type="datetime1">
              <a:rPr lang="en-CA" smtClean="0"/>
              <a:t>2022-08-29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9310254" y="6342495"/>
            <a:ext cx="2743200" cy="365125"/>
          </a:xfrm>
        </p:spPr>
        <p:txBody>
          <a:bodyPr/>
          <a:lstStyle/>
          <a:p>
            <a:fld id="{8B3AA984-C265-4216-8DBD-00C0B928C27D}" type="slidenum">
              <a:rPr lang="en-CA" smtClean="0"/>
              <a:t>‹#›</a:t>
            </a:fld>
            <a:endParaRPr lang="en-CA"/>
          </a:p>
        </p:txBody>
      </p:sp>
      <p:sp>
        <p:nvSpPr>
          <p:cNvPr id="7"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8"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9"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0"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cxnSp>
        <p:nvCxnSpPr>
          <p:cNvPr id="11" name="Straight Connector 10"/>
          <p:cNvCxnSpPr/>
          <p:nvPr userDrawn="1"/>
        </p:nvCxnSpPr>
        <p:spPr>
          <a:xfrm>
            <a:off x="6093619" y="741979"/>
            <a:ext cx="5976664" cy="0"/>
          </a:xfrm>
          <a:prstGeom prst="line">
            <a:avLst/>
          </a:prstGeom>
          <a:ln w="28575">
            <a:solidFill>
              <a:srgbClr val="D19C2C"/>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16955" y="741979"/>
            <a:ext cx="5976664" cy="0"/>
          </a:xfrm>
          <a:prstGeom prst="line">
            <a:avLst/>
          </a:prstGeom>
          <a:ln w="28575">
            <a:solidFill>
              <a:srgbClr val="2C286C"/>
            </a:solidFill>
            <a:prstDash val="sysDash"/>
          </a:ln>
        </p:spPr>
        <p:style>
          <a:lnRef idx="1">
            <a:schemeClr val="accent1"/>
          </a:lnRef>
          <a:fillRef idx="0">
            <a:schemeClr val="accent1"/>
          </a:fillRef>
          <a:effectRef idx="0">
            <a:schemeClr val="accent1"/>
          </a:effectRef>
          <a:fontRef idx="minor">
            <a:schemeClr val="tx1"/>
          </a:fontRef>
        </p:style>
      </p:cxnSp>
      <p:sp>
        <p:nvSpPr>
          <p:cNvPr id="13"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7583" y="166254"/>
            <a:ext cx="867852" cy="521480"/>
          </a:xfrm>
          <a:prstGeom prst="rect">
            <a:avLst/>
          </a:prstGeom>
        </p:spPr>
      </p:pic>
    </p:spTree>
    <p:extLst>
      <p:ext uri="{BB962C8B-B14F-4D97-AF65-F5344CB8AC3E}">
        <p14:creationId xmlns:p14="http://schemas.microsoft.com/office/powerpoint/2010/main" val="262572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CA"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28BB9A43-B7A5-401E-983D-2414F44CC678}" type="datetime1">
              <a:rPr lang="en-CA" smtClean="0"/>
              <a:t>2022-08-29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a:xfrm>
            <a:off x="9275618" y="6363277"/>
            <a:ext cx="2743200" cy="365125"/>
          </a:xfrm>
        </p:spPr>
        <p:txBody>
          <a:bodyPr/>
          <a:lstStyle/>
          <a:p>
            <a:fld id="{8B3AA984-C265-4216-8DBD-00C0B928C27D}" type="slidenum">
              <a:rPr lang="en-CA" smtClean="0"/>
              <a:t>‹#›</a:t>
            </a:fld>
            <a:endParaRPr lang="en-CA"/>
          </a:p>
        </p:txBody>
      </p:sp>
      <p:sp>
        <p:nvSpPr>
          <p:cNvPr id="10"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11"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12"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3"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4"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spTree>
    <p:extLst>
      <p:ext uri="{BB962C8B-B14F-4D97-AF65-F5344CB8AC3E}">
        <p14:creationId xmlns:p14="http://schemas.microsoft.com/office/powerpoint/2010/main" val="2932821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4A74D86D-A254-4010-A128-97950015D308}" type="datetime1">
              <a:rPr lang="en-CA" smtClean="0"/>
              <a:t>2022-08-29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9296400" y="6370204"/>
            <a:ext cx="2743200" cy="365125"/>
          </a:xfrm>
        </p:spPr>
        <p:txBody>
          <a:bodyPr/>
          <a:lstStyle/>
          <a:p>
            <a:fld id="{8B3AA984-C265-4216-8DBD-00C0B928C27D}" type="slidenum">
              <a:rPr lang="en-CA" smtClean="0"/>
              <a:t>‹#›</a:t>
            </a:fld>
            <a:endParaRPr lang="en-CA"/>
          </a:p>
        </p:txBody>
      </p:sp>
      <p:sp>
        <p:nvSpPr>
          <p:cNvPr id="9"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10"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11"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2"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3"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spTree>
    <p:extLst>
      <p:ext uri="{BB962C8B-B14F-4D97-AF65-F5344CB8AC3E}">
        <p14:creationId xmlns:p14="http://schemas.microsoft.com/office/powerpoint/2010/main" val="929010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76B508D-3609-4A0C-A3ED-E012B5F39E80}" type="datetime1">
              <a:rPr lang="en-CA" smtClean="0"/>
              <a:t>2022-08-29</a:t>
            </a:fld>
            <a:endParaRPr lang="en-CA"/>
          </a:p>
        </p:txBody>
      </p:sp>
      <p:sp>
        <p:nvSpPr>
          <p:cNvPr id="8" name="Footer Placeholder 7"/>
          <p:cNvSpPr>
            <a:spLocks noGrp="1"/>
          </p:cNvSpPr>
          <p:nvPr>
            <p:ph type="ftr" sz="quarter" idx="11"/>
          </p:nvPr>
        </p:nvSpPr>
        <p:spPr/>
        <p:txBody>
          <a:bodyPr/>
          <a:lstStyle/>
          <a:p>
            <a:endParaRPr lang="en-CA"/>
          </a:p>
        </p:txBody>
      </p:sp>
      <p:sp>
        <p:nvSpPr>
          <p:cNvPr id="10"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11"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12"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3"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4" name="Slide Number Placeholder 6"/>
          <p:cNvSpPr txBox="1">
            <a:spLocks/>
          </p:cNvSpPr>
          <p:nvPr userDrawn="1"/>
        </p:nvSpPr>
        <p:spPr>
          <a:xfrm>
            <a:off x="9296400" y="637020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3AA984-C265-4216-8DBD-00C0B928C27D}" type="slidenum">
              <a:rPr lang="en-CA" smtClean="0"/>
              <a:pPr/>
              <a:t>‹#›</a:t>
            </a:fld>
            <a:endParaRPr lang="en-CA"/>
          </a:p>
        </p:txBody>
      </p:sp>
      <p:sp>
        <p:nvSpPr>
          <p:cNvPr id="15"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spTree>
    <p:extLst>
      <p:ext uri="{BB962C8B-B14F-4D97-AF65-F5344CB8AC3E}">
        <p14:creationId xmlns:p14="http://schemas.microsoft.com/office/powerpoint/2010/main" val="405184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EDD1570A-E266-41C2-824B-AA23AABCEAE7}" type="datetime1">
              <a:rPr lang="en-CA" smtClean="0"/>
              <a:t>2022-08-29</a:t>
            </a:fld>
            <a:endParaRPr lang="en-CA"/>
          </a:p>
        </p:txBody>
      </p:sp>
      <p:sp>
        <p:nvSpPr>
          <p:cNvPr id="4" name="Footer Placeholder 3"/>
          <p:cNvSpPr>
            <a:spLocks noGrp="1"/>
          </p:cNvSpPr>
          <p:nvPr>
            <p:ph type="ftr" sz="quarter" idx="11"/>
          </p:nvPr>
        </p:nvSpPr>
        <p:spPr/>
        <p:txBody>
          <a:bodyPr/>
          <a:lstStyle/>
          <a:p>
            <a:endParaRPr lang="en-CA"/>
          </a:p>
        </p:txBody>
      </p:sp>
      <p:sp>
        <p:nvSpPr>
          <p:cNvPr id="6"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7"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8"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0" name="Slide Number Placeholder 6"/>
          <p:cNvSpPr txBox="1">
            <a:spLocks/>
          </p:cNvSpPr>
          <p:nvPr userDrawn="1"/>
        </p:nvSpPr>
        <p:spPr>
          <a:xfrm>
            <a:off x="9296400" y="637020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3AA984-C265-4216-8DBD-00C0B928C27D}" type="slidenum">
              <a:rPr lang="en-CA" smtClean="0"/>
              <a:pPr/>
              <a:t>‹#›</a:t>
            </a:fld>
            <a:endParaRPr lang="en-CA"/>
          </a:p>
        </p:txBody>
      </p:sp>
      <p:sp>
        <p:nvSpPr>
          <p:cNvPr id="11"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spTree>
    <p:extLst>
      <p:ext uri="{BB962C8B-B14F-4D97-AF65-F5344CB8AC3E}">
        <p14:creationId xmlns:p14="http://schemas.microsoft.com/office/powerpoint/2010/main" val="122128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8470D-9005-4AAC-A585-9BB176D43235}" type="datetime1">
              <a:rPr lang="en-CA" smtClean="0"/>
              <a:t>2022-08-29</a:t>
            </a:fld>
            <a:endParaRPr lang="en-CA"/>
          </a:p>
        </p:txBody>
      </p:sp>
      <p:sp>
        <p:nvSpPr>
          <p:cNvPr id="3" name="Footer Placeholder 2"/>
          <p:cNvSpPr>
            <a:spLocks noGrp="1"/>
          </p:cNvSpPr>
          <p:nvPr>
            <p:ph type="ftr" sz="quarter" idx="11"/>
          </p:nvPr>
        </p:nvSpPr>
        <p:spPr/>
        <p:txBody>
          <a:bodyPr/>
          <a:lstStyle/>
          <a:p>
            <a:endParaRPr lang="en-CA"/>
          </a:p>
        </p:txBody>
      </p:sp>
      <p:sp>
        <p:nvSpPr>
          <p:cNvPr id="5"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6"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7"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8"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Slide Number Placeholder 6"/>
          <p:cNvSpPr txBox="1">
            <a:spLocks/>
          </p:cNvSpPr>
          <p:nvPr userDrawn="1"/>
        </p:nvSpPr>
        <p:spPr>
          <a:xfrm>
            <a:off x="9296400" y="637020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3AA984-C265-4216-8DBD-00C0B928C27D}" type="slidenum">
              <a:rPr lang="en-CA" smtClean="0"/>
              <a:pPr/>
              <a:t>‹#›</a:t>
            </a:fld>
            <a:endParaRPr lang="en-CA"/>
          </a:p>
        </p:txBody>
      </p:sp>
      <p:sp>
        <p:nvSpPr>
          <p:cNvPr id="10"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spTree>
    <p:extLst>
      <p:ext uri="{BB962C8B-B14F-4D97-AF65-F5344CB8AC3E}">
        <p14:creationId xmlns:p14="http://schemas.microsoft.com/office/powerpoint/2010/main" val="3183932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CA"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71F6C5-D326-49AB-B376-C0AD893B37FB}" type="datetime1">
              <a:rPr lang="en-CA" smtClean="0"/>
              <a:t>2022-08-29</a:t>
            </a:fld>
            <a:endParaRPr lang="en-CA"/>
          </a:p>
        </p:txBody>
      </p:sp>
      <p:sp>
        <p:nvSpPr>
          <p:cNvPr id="6" name="Footer Placeholder 5"/>
          <p:cNvSpPr>
            <a:spLocks noGrp="1"/>
          </p:cNvSpPr>
          <p:nvPr>
            <p:ph type="ftr" sz="quarter" idx="11"/>
          </p:nvPr>
        </p:nvSpPr>
        <p:spPr/>
        <p:txBody>
          <a:bodyPr/>
          <a:lstStyle/>
          <a:p>
            <a:endParaRPr lang="en-CA"/>
          </a:p>
        </p:txBody>
      </p:sp>
      <p:sp>
        <p:nvSpPr>
          <p:cNvPr id="8"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9"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10"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1"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2" name="Slide Number Placeholder 6"/>
          <p:cNvSpPr txBox="1">
            <a:spLocks/>
          </p:cNvSpPr>
          <p:nvPr userDrawn="1"/>
        </p:nvSpPr>
        <p:spPr>
          <a:xfrm>
            <a:off x="9296400" y="637020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3AA984-C265-4216-8DBD-00C0B928C27D}" type="slidenum">
              <a:rPr lang="en-CA" smtClean="0"/>
              <a:pPr/>
              <a:t>‹#›</a:t>
            </a:fld>
            <a:endParaRPr lang="en-CA"/>
          </a:p>
        </p:txBody>
      </p:sp>
      <p:sp>
        <p:nvSpPr>
          <p:cNvPr id="13"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spTree>
    <p:extLst>
      <p:ext uri="{BB962C8B-B14F-4D97-AF65-F5344CB8AC3E}">
        <p14:creationId xmlns:p14="http://schemas.microsoft.com/office/powerpoint/2010/main" val="3322301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FCCB1B-06B2-4148-B717-26319647B7FD}" type="datetime1">
              <a:rPr lang="en-CA" smtClean="0"/>
              <a:t>2022-08-29</a:t>
            </a:fld>
            <a:endParaRPr lang="en-CA"/>
          </a:p>
        </p:txBody>
      </p:sp>
      <p:sp>
        <p:nvSpPr>
          <p:cNvPr id="6" name="Footer Placeholder 5"/>
          <p:cNvSpPr>
            <a:spLocks noGrp="1"/>
          </p:cNvSpPr>
          <p:nvPr>
            <p:ph type="ftr" sz="quarter" idx="11"/>
          </p:nvPr>
        </p:nvSpPr>
        <p:spPr/>
        <p:txBody>
          <a:bodyPr/>
          <a:lstStyle/>
          <a:p>
            <a:endParaRPr lang="en-CA"/>
          </a:p>
        </p:txBody>
      </p:sp>
      <p:sp>
        <p:nvSpPr>
          <p:cNvPr id="8"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9"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10"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1"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2" name="Slide Number Placeholder 6"/>
          <p:cNvSpPr txBox="1">
            <a:spLocks/>
          </p:cNvSpPr>
          <p:nvPr userDrawn="1"/>
        </p:nvSpPr>
        <p:spPr>
          <a:xfrm>
            <a:off x="9296400" y="637020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3AA984-C265-4216-8DBD-00C0B928C27D}" type="slidenum">
              <a:rPr lang="en-CA" smtClean="0"/>
              <a:pPr/>
              <a:t>‹#›</a:t>
            </a:fld>
            <a:endParaRPr lang="en-CA"/>
          </a:p>
        </p:txBody>
      </p:sp>
      <p:sp>
        <p:nvSpPr>
          <p:cNvPr id="13" name="Footer Placeholder 4"/>
          <p:cNvSpPr txBox="1">
            <a:spLocks/>
          </p:cNvSpPr>
          <p:nvPr userDrawn="1"/>
        </p:nvSpPr>
        <p:spPr>
          <a:xfrm rot="16200000">
            <a:off x="9753600" y="3322206"/>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Private &amp; Confidential |</a:t>
            </a:r>
            <a:r>
              <a:rPr lang="en-CA" baseline="0" dirty="0"/>
              <a:t> </a:t>
            </a:r>
            <a:r>
              <a:rPr lang="en-CA" dirty="0"/>
              <a:t>Circulation Restricted</a:t>
            </a:r>
          </a:p>
        </p:txBody>
      </p:sp>
    </p:spTree>
    <p:extLst>
      <p:ext uri="{BB962C8B-B14F-4D97-AF65-F5344CB8AC3E}">
        <p14:creationId xmlns:p14="http://schemas.microsoft.com/office/powerpoint/2010/main" val="122922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2A2E6-D307-4463-9173-6CB77AAF74D1}" type="datetime1">
              <a:rPr lang="en-CA" smtClean="0"/>
              <a:t>2022-08-29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AA984-C265-4216-8DBD-00C0B928C27D}" type="slidenum">
              <a:rPr lang="en-CA" smtClean="0"/>
              <a:t>‹#›</a:t>
            </a:fld>
            <a:endParaRPr lang="en-CA"/>
          </a:p>
        </p:txBody>
      </p:sp>
      <p:sp>
        <p:nvSpPr>
          <p:cNvPr id="8" name="object 2"/>
          <p:cNvSpPr/>
          <p:nvPr userDrawn="1"/>
        </p:nvSpPr>
        <p:spPr>
          <a:xfrm>
            <a:off x="6087533" y="1524"/>
            <a:ext cx="6095572" cy="174819"/>
          </a:xfrm>
          <a:custGeom>
            <a:avLst/>
            <a:gdLst/>
            <a:ahLst/>
            <a:cxnLst/>
            <a:rect l="l" t="t" r="r" b="b"/>
            <a:pathLst>
              <a:path w="10052050" h="288290">
                <a:moveTo>
                  <a:pt x="10052049" y="0"/>
                </a:moveTo>
                <a:lnTo>
                  <a:pt x="0" y="0"/>
                </a:lnTo>
                <a:lnTo>
                  <a:pt x="0" y="288158"/>
                </a:lnTo>
                <a:lnTo>
                  <a:pt x="10052049" y="288158"/>
                </a:lnTo>
                <a:lnTo>
                  <a:pt x="10052049" y="0"/>
                </a:lnTo>
                <a:close/>
              </a:path>
            </a:pathLst>
          </a:custGeom>
          <a:solidFill>
            <a:srgbClr val="D09B2B"/>
          </a:solidFill>
        </p:spPr>
        <p:txBody>
          <a:bodyPr wrap="square" lIns="0" tIns="0" rIns="0" bIns="0" rtlCol="0"/>
          <a:lstStyle/>
          <a:p>
            <a:endParaRPr sz="1092">
              <a:solidFill>
                <a:prstClr val="black"/>
              </a:solidFill>
            </a:endParaRPr>
          </a:p>
        </p:txBody>
      </p:sp>
      <p:sp>
        <p:nvSpPr>
          <p:cNvPr id="9" name="object 4"/>
          <p:cNvSpPr/>
          <p:nvPr userDrawn="1"/>
        </p:nvSpPr>
        <p:spPr>
          <a:xfrm>
            <a:off x="6096043" y="0"/>
            <a:ext cx="6095957" cy="6858000"/>
          </a:xfrm>
          <a:custGeom>
            <a:avLst/>
            <a:gdLst/>
            <a:ahLst/>
            <a:cxnLst/>
            <a:rect l="l" t="t" r="r" b="b"/>
            <a:pathLst>
              <a:path w="10052685" h="11209655">
                <a:moveTo>
                  <a:pt x="10052164" y="0"/>
                </a:moveTo>
                <a:lnTo>
                  <a:pt x="9764027" y="0"/>
                </a:lnTo>
                <a:lnTo>
                  <a:pt x="9764027" y="10921263"/>
                </a:lnTo>
                <a:lnTo>
                  <a:pt x="0" y="10921263"/>
                </a:lnTo>
                <a:lnTo>
                  <a:pt x="0" y="11209414"/>
                </a:lnTo>
                <a:lnTo>
                  <a:pt x="10052050" y="11209414"/>
                </a:lnTo>
                <a:lnTo>
                  <a:pt x="10052050" y="11120336"/>
                </a:lnTo>
                <a:lnTo>
                  <a:pt x="10052164" y="0"/>
                </a:lnTo>
                <a:close/>
              </a:path>
            </a:pathLst>
          </a:custGeom>
          <a:solidFill>
            <a:srgbClr val="D09B2B"/>
          </a:solidFill>
        </p:spPr>
        <p:txBody>
          <a:bodyPr wrap="square" lIns="0" tIns="0" rIns="0" bIns="0" rtlCol="0"/>
          <a:lstStyle/>
          <a:p>
            <a:endParaRPr sz="1092">
              <a:solidFill>
                <a:srgbClr val="D09B2B"/>
              </a:solidFill>
            </a:endParaRPr>
          </a:p>
        </p:txBody>
      </p:sp>
      <p:sp>
        <p:nvSpPr>
          <p:cNvPr id="10" name="object 2"/>
          <p:cNvSpPr/>
          <p:nvPr userDrawn="1"/>
        </p:nvSpPr>
        <p:spPr>
          <a:xfrm>
            <a:off x="428" y="0"/>
            <a:ext cx="6086331" cy="174819"/>
          </a:xfrm>
          <a:custGeom>
            <a:avLst/>
            <a:gdLst/>
            <a:ahLst/>
            <a:cxnLst/>
            <a:rect l="l" t="t" r="r" b="b"/>
            <a:pathLst>
              <a:path w="10036810" h="288290">
                <a:moveTo>
                  <a:pt x="0" y="288158"/>
                </a:moveTo>
                <a:lnTo>
                  <a:pt x="0" y="0"/>
                </a:lnTo>
                <a:lnTo>
                  <a:pt x="10036398" y="0"/>
                </a:lnTo>
                <a:lnTo>
                  <a:pt x="10036398" y="288158"/>
                </a:lnTo>
                <a:lnTo>
                  <a:pt x="0" y="288158"/>
                </a:lnTo>
                <a:close/>
              </a:path>
            </a:pathLst>
          </a:custGeom>
          <a:solidFill>
            <a:srgbClr val="2C286C"/>
          </a:solidFill>
        </p:spPr>
        <p:txBody>
          <a:bodyPr wrap="square" lIns="0" tIns="0" rIns="0" bIns="0" rtlCol="0"/>
          <a:lstStyle/>
          <a:p>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1" name="object 4"/>
          <p:cNvSpPr/>
          <p:nvPr userDrawn="1"/>
        </p:nvSpPr>
        <p:spPr>
          <a:xfrm>
            <a:off x="0" y="62564"/>
            <a:ext cx="6093619" cy="6797023"/>
          </a:xfrm>
          <a:custGeom>
            <a:avLst/>
            <a:gdLst/>
            <a:ahLst/>
            <a:cxnLst/>
            <a:rect l="l" t="t" r="r" b="b"/>
            <a:pathLst>
              <a:path w="10036810" h="11209655">
                <a:moveTo>
                  <a:pt x="10036391" y="10921263"/>
                </a:moveTo>
                <a:lnTo>
                  <a:pt x="272364" y="10921263"/>
                </a:lnTo>
                <a:lnTo>
                  <a:pt x="272364" y="0"/>
                </a:lnTo>
                <a:lnTo>
                  <a:pt x="0" y="0"/>
                </a:lnTo>
                <a:lnTo>
                  <a:pt x="0" y="10921263"/>
                </a:lnTo>
                <a:lnTo>
                  <a:pt x="0" y="11120336"/>
                </a:lnTo>
                <a:lnTo>
                  <a:pt x="0" y="11209414"/>
                </a:lnTo>
                <a:lnTo>
                  <a:pt x="10036391" y="11209414"/>
                </a:lnTo>
                <a:lnTo>
                  <a:pt x="10036391" y="10921263"/>
                </a:lnTo>
                <a:close/>
              </a:path>
            </a:pathLst>
          </a:custGeom>
          <a:solidFill>
            <a:srgbClr val="2C286C"/>
          </a:solidFill>
        </p:spPr>
        <p:txBody>
          <a:bodyPr wrap="square" lIns="0" tIns="0" rIns="0" bIns="0" rtlCol="0"/>
          <a:lstStyle/>
          <a:p>
            <a:pPr defTabSz="914034"/>
            <a:endParaRPr sz="1092">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58522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636829" y="1872343"/>
            <a:ext cx="326571" cy="317862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37418" y="4426784"/>
            <a:ext cx="6323635" cy="1291340"/>
          </a:xfrm>
          <a:prstGeom prst="rect">
            <a:avLst/>
          </a:prstGeom>
        </p:spPr>
        <p:txBody>
          <a:bodyPr vert="horz" wrap="square" lIns="0" tIns="8851" rIns="0" bIns="0" rtlCol="0" anchor="ctr">
            <a:spAutoFit/>
          </a:bodyPr>
          <a:lstStyle/>
          <a:p>
            <a:pPr marL="7696">
              <a:spcBef>
                <a:spcPts val="69"/>
              </a:spcBef>
            </a:pPr>
            <a:r>
              <a:rPr lang="en-US" sz="1600" b="1" i="1" spc="73" dirty="0">
                <a:solidFill>
                  <a:srgbClr val="002060"/>
                </a:solidFill>
                <a:latin typeface="Times New Roman" pitchFamily="18" charset="0"/>
                <a:cs typeface="Times New Roman" pitchFamily="18" charset="0"/>
              </a:rPr>
              <a:t>Transfer Pricing, Master Filing &amp; CbCR Compliances - FY 2021-22</a:t>
            </a:r>
          </a:p>
          <a:p>
            <a:pPr marL="7696">
              <a:spcBef>
                <a:spcPts val="69"/>
              </a:spcBef>
            </a:pPr>
            <a:endParaRPr lang="en-US" sz="1600" b="1" i="1" spc="73" dirty="0">
              <a:solidFill>
                <a:srgbClr val="002060"/>
              </a:solidFill>
              <a:latin typeface="Times New Roman" pitchFamily="18" charset="0"/>
              <a:cs typeface="Times New Roman" pitchFamily="18" charset="0"/>
            </a:endParaRPr>
          </a:p>
          <a:p>
            <a:pPr marL="7696">
              <a:spcBef>
                <a:spcPts val="69"/>
              </a:spcBef>
            </a:pPr>
            <a:r>
              <a:rPr lang="en-US" sz="1600" b="1" i="1" spc="73" dirty="0">
                <a:solidFill>
                  <a:srgbClr val="002060"/>
                </a:solidFill>
                <a:latin typeface="Times New Roman" pitchFamily="18" charset="0"/>
                <a:cs typeface="Times New Roman" pitchFamily="18" charset="0"/>
              </a:rPr>
              <a:t>		- Timelines &amp; Penalties</a:t>
            </a:r>
          </a:p>
          <a:p>
            <a:pPr marL="7696">
              <a:spcBef>
                <a:spcPts val="69"/>
              </a:spcBef>
            </a:pPr>
            <a:endParaRPr lang="en-US" sz="1600" spc="73" dirty="0">
              <a:solidFill>
                <a:srgbClr val="002060"/>
              </a:solidFill>
              <a:latin typeface="Times New Roman" pitchFamily="18" charset="0"/>
              <a:cs typeface="Times New Roman" pitchFamily="18" charset="0"/>
            </a:endParaRPr>
          </a:p>
          <a:p>
            <a:pPr marL="7696">
              <a:lnSpc>
                <a:spcPct val="100000"/>
              </a:lnSpc>
              <a:spcBef>
                <a:spcPts val="69"/>
              </a:spcBef>
            </a:pPr>
            <a:r>
              <a:rPr lang="en-US" sz="1600" b="1" i="1" spc="73" dirty="0">
                <a:solidFill>
                  <a:srgbClr val="002060"/>
                </a:solidFill>
                <a:latin typeface="Times New Roman" pitchFamily="18" charset="0"/>
                <a:cs typeface="Times New Roman" pitchFamily="18" charset="0"/>
              </a:rPr>
              <a:t>Date : 29</a:t>
            </a:r>
            <a:r>
              <a:rPr lang="en-US" sz="1600" b="1" i="1" spc="73" baseline="30000" dirty="0">
                <a:solidFill>
                  <a:srgbClr val="002060"/>
                </a:solidFill>
                <a:latin typeface="Times New Roman" pitchFamily="18" charset="0"/>
                <a:cs typeface="Times New Roman" pitchFamily="18" charset="0"/>
              </a:rPr>
              <a:t>th</a:t>
            </a:r>
            <a:r>
              <a:rPr lang="en-US" sz="1600" b="1" i="1" spc="73" dirty="0">
                <a:solidFill>
                  <a:srgbClr val="002060"/>
                </a:solidFill>
                <a:latin typeface="Times New Roman" pitchFamily="18" charset="0"/>
                <a:cs typeface="Times New Roman" pitchFamily="18" charset="0"/>
              </a:rPr>
              <a:t> August, 2022</a:t>
            </a:r>
          </a:p>
        </p:txBody>
      </p:sp>
    </p:spTree>
    <p:extLst>
      <p:ext uri="{BB962C8B-B14F-4D97-AF65-F5344CB8AC3E}">
        <p14:creationId xmlns:p14="http://schemas.microsoft.com/office/powerpoint/2010/main" val="1469004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7"/>
          <p:cNvSpPr txBox="1">
            <a:spLocks/>
          </p:cNvSpPr>
          <p:nvPr/>
        </p:nvSpPr>
        <p:spPr>
          <a:xfrm>
            <a:off x="356078" y="252965"/>
            <a:ext cx="10684962" cy="439825"/>
          </a:xfrm>
          <a:prstGeom prst="rect">
            <a:avLst/>
          </a:prstGeom>
        </p:spPr>
        <p:txBody>
          <a:bodyPr vert="horz" wrap="square" lIns="0" tIns="8851"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696">
              <a:lnSpc>
                <a:spcPct val="100000"/>
              </a:lnSpc>
              <a:spcBef>
                <a:spcPts val="69"/>
              </a:spcBef>
            </a:pPr>
            <a:r>
              <a:rPr lang="en-CA" sz="2800" b="1" dirty="0">
                <a:solidFill>
                  <a:srgbClr val="002060"/>
                </a:solidFill>
                <a:latin typeface="Times New Roman" pitchFamily="18" charset="0"/>
                <a:cs typeface="Times New Roman" pitchFamily="18" charset="0"/>
              </a:rPr>
              <a:t>Due Dates of Compliances</a:t>
            </a:r>
            <a:r>
              <a:rPr lang="it-IT" sz="2800" b="1" spc="73" dirty="0">
                <a:solidFill>
                  <a:srgbClr val="002060"/>
                </a:solidFill>
                <a:latin typeface="Times New Roman" pitchFamily="18" charset="0"/>
                <a:cs typeface="Times New Roman" pitchFamily="18" charset="0"/>
              </a:rPr>
              <a:t> for the FY 2021-22</a:t>
            </a:r>
            <a:endParaRPr lang="en-CA" sz="2800" b="1" dirty="0">
              <a:solidFill>
                <a:srgbClr val="002060"/>
              </a:solidFill>
              <a:latin typeface="Times New Roman" pitchFamily="18" charset="0"/>
              <a:cs typeface="Times New Roman" pitchFamily="18" charset="0"/>
            </a:endParaRPr>
          </a:p>
        </p:txBody>
      </p:sp>
      <p:sp>
        <p:nvSpPr>
          <p:cNvPr id="24" name="Rectangle 23">
            <a:extLst>
              <a:ext uri="{FF2B5EF4-FFF2-40B4-BE49-F238E27FC236}">
                <a16:creationId xmlns:a16="http://schemas.microsoft.com/office/drawing/2014/main" id="{ABA0CBE0-2838-4342-AD5D-53C0FA0937E7}"/>
              </a:ext>
            </a:extLst>
          </p:cNvPr>
          <p:cNvSpPr/>
          <p:nvPr/>
        </p:nvSpPr>
        <p:spPr>
          <a:xfrm>
            <a:off x="742327" y="1166120"/>
            <a:ext cx="1511818" cy="2879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085820"/>
            <a:endParaRPr lang="en-US" sz="1600" b="1" dirty="0">
              <a:solidFill>
                <a:prstClr val="black"/>
              </a:solidFill>
              <a:latin typeface="Gill Sans MT" panose="020B0502020104020203"/>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AA984-C265-4216-8DBD-00C0B928C27D}" type="slidenum">
              <a:rPr lang="en-CA" sz="1100" smtClean="0">
                <a:latin typeface="+mj-lt"/>
              </a:rPr>
              <a:t>2</a:t>
            </a:fld>
            <a:endParaRPr lang="en-CA" sz="1100">
              <a:latin typeface="+mj-lt"/>
            </a:endParaRPr>
          </a:p>
        </p:txBody>
      </p:sp>
      <p:sp>
        <p:nvSpPr>
          <p:cNvPr id="9" name="TextBox 8">
            <a:extLst>
              <a:ext uri="{FF2B5EF4-FFF2-40B4-BE49-F238E27FC236}">
                <a16:creationId xmlns:a16="http://schemas.microsoft.com/office/drawing/2014/main" id="{AC292461-B720-4650-19CF-30BD1D780DFB}"/>
              </a:ext>
            </a:extLst>
          </p:cNvPr>
          <p:cNvSpPr txBox="1"/>
          <p:nvPr/>
        </p:nvSpPr>
        <p:spPr>
          <a:xfrm>
            <a:off x="742327" y="3498574"/>
            <a:ext cx="10611474" cy="224381"/>
          </a:xfrm>
          <a:prstGeom prst="rect">
            <a:avLst/>
          </a:prstGeom>
        </p:spPr>
        <p:txBody>
          <a:bodyPr vert="horz" wrap="square" lIns="0" tIns="8851" rIns="0" bIns="0" rtlCol="0" anchor="ctr">
            <a:spAutoFit/>
          </a:bodyPr>
          <a:lstStyle/>
          <a:p>
            <a:pPr marL="7696" algn="just">
              <a:lnSpc>
                <a:spcPct val="100000"/>
              </a:lnSpc>
              <a:spcBef>
                <a:spcPts val="69"/>
              </a:spcBef>
            </a:pPr>
            <a:endParaRPr lang="en-US" sz="1400" spc="73" dirty="0">
              <a:solidFill>
                <a:srgbClr val="002060"/>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99931353"/>
              </p:ext>
            </p:extLst>
          </p:nvPr>
        </p:nvGraphicFramePr>
        <p:xfrm>
          <a:off x="838199" y="1046377"/>
          <a:ext cx="10407978" cy="4801225"/>
        </p:xfrm>
        <a:graphic>
          <a:graphicData uri="http://schemas.openxmlformats.org/drawingml/2006/table">
            <a:tbl>
              <a:tblPr firstRow="1" bandRow="1">
                <a:tableStyleId>{5C22544A-7EE6-4342-B048-85BDC9FD1C3A}</a:tableStyleId>
              </a:tblPr>
              <a:tblGrid>
                <a:gridCol w="1070707">
                  <a:extLst>
                    <a:ext uri="{9D8B030D-6E8A-4147-A177-3AD203B41FA5}">
                      <a16:colId xmlns:a16="http://schemas.microsoft.com/office/drawing/2014/main" val="20000"/>
                    </a:ext>
                  </a:extLst>
                </a:gridCol>
                <a:gridCol w="7216240">
                  <a:extLst>
                    <a:ext uri="{9D8B030D-6E8A-4147-A177-3AD203B41FA5}">
                      <a16:colId xmlns:a16="http://schemas.microsoft.com/office/drawing/2014/main" val="20001"/>
                    </a:ext>
                  </a:extLst>
                </a:gridCol>
                <a:gridCol w="2121031">
                  <a:extLst>
                    <a:ext uri="{9D8B030D-6E8A-4147-A177-3AD203B41FA5}">
                      <a16:colId xmlns:a16="http://schemas.microsoft.com/office/drawing/2014/main" val="20002"/>
                    </a:ext>
                  </a:extLst>
                </a:gridCol>
              </a:tblGrid>
              <a:tr h="688156">
                <a:tc>
                  <a:txBody>
                    <a:bodyPr/>
                    <a:lstStyle/>
                    <a:p>
                      <a:pPr algn="ctr"/>
                      <a:r>
                        <a:rPr lang="en-US" sz="1600" dirty="0">
                          <a:latin typeface="Times New Roman" pitchFamily="18" charset="0"/>
                          <a:cs typeface="Times New Roman" pitchFamily="18" charset="0"/>
                        </a:rPr>
                        <a:t>S. No.</a:t>
                      </a:r>
                    </a:p>
                  </a:txBody>
                  <a:tcPr/>
                </a:tc>
                <a:tc>
                  <a:txBody>
                    <a:bodyPr/>
                    <a:lstStyle/>
                    <a:p>
                      <a:pPr algn="ctr"/>
                      <a:r>
                        <a:rPr lang="en-US" sz="1600" dirty="0">
                          <a:latin typeface="Times New Roman" pitchFamily="18" charset="0"/>
                          <a:cs typeface="Times New Roman" pitchFamily="18" charset="0"/>
                        </a:rPr>
                        <a:t>Particulars</a:t>
                      </a:r>
                    </a:p>
                  </a:txBody>
                  <a:tcPr/>
                </a:tc>
                <a:tc>
                  <a:txBody>
                    <a:bodyPr/>
                    <a:lstStyle/>
                    <a:p>
                      <a:pPr algn="ctr"/>
                      <a:r>
                        <a:rPr lang="en-US" sz="1600" dirty="0">
                          <a:latin typeface="Times New Roman" pitchFamily="18" charset="0"/>
                          <a:cs typeface="Times New Roman" pitchFamily="18" charset="0"/>
                        </a:rPr>
                        <a:t>Due Dates</a:t>
                      </a:r>
                    </a:p>
                  </a:txBody>
                  <a:tcPr/>
                </a:tc>
                <a:extLst>
                  <a:ext uri="{0D108BD9-81ED-4DB2-BD59-A6C34878D82A}">
                    <a16:rowId xmlns:a16="http://schemas.microsoft.com/office/drawing/2014/main" val="10000"/>
                  </a:ext>
                </a:extLst>
              </a:tr>
              <a:tr h="954609">
                <a:tc>
                  <a:txBody>
                    <a:bodyPr/>
                    <a:lstStyle/>
                    <a:p>
                      <a:pPr algn="ctr"/>
                      <a:r>
                        <a:rPr lang="en-US" sz="1600" kern="1200" spc="73" dirty="0">
                          <a:solidFill>
                            <a:srgbClr val="002060"/>
                          </a:solidFill>
                          <a:latin typeface="Times New Roman" pitchFamily="18" charset="0"/>
                          <a:ea typeface="+mn-ea"/>
                          <a:cs typeface="Times New Roman" pitchFamily="18" charset="0"/>
                        </a:rPr>
                        <a:t>1.</a:t>
                      </a:r>
                    </a:p>
                  </a:txBody>
                  <a:tcPr/>
                </a:tc>
                <a:tc>
                  <a:txBody>
                    <a:bodyPr/>
                    <a:lstStyle/>
                    <a:p>
                      <a:pPr algn="just"/>
                      <a:r>
                        <a:rPr lang="en-US" sz="1600" kern="1200" spc="73" dirty="0">
                          <a:solidFill>
                            <a:srgbClr val="002060"/>
                          </a:solidFill>
                          <a:latin typeface="Times New Roman" pitchFamily="18" charset="0"/>
                          <a:ea typeface="+mn-ea"/>
                          <a:cs typeface="Times New Roman" pitchFamily="18" charset="0"/>
                        </a:rPr>
                        <a:t>Transfer Pricing Certification, i.e. Filing of Form 3CEB</a:t>
                      </a:r>
                    </a:p>
                    <a:p>
                      <a:pPr algn="just"/>
                      <a:r>
                        <a:rPr lang="en-US" sz="1600" b="1" i="0" kern="1200" spc="73" dirty="0">
                          <a:solidFill>
                            <a:srgbClr val="002060"/>
                          </a:solidFill>
                          <a:latin typeface="Times New Roman" pitchFamily="18" charset="0"/>
                          <a:ea typeface="+mn-ea"/>
                          <a:cs typeface="Times New Roman" pitchFamily="18" charset="0"/>
                        </a:rPr>
                        <a:t>[Section 92E]</a:t>
                      </a:r>
                    </a:p>
                  </a:txBody>
                  <a:tcPr/>
                </a:tc>
                <a:tc>
                  <a:txBody>
                    <a:bodyPr/>
                    <a:lstStyle/>
                    <a:p>
                      <a:pPr marL="0" algn="ctr" defTabSz="914400" rtl="0" eaLnBrk="1" latinLnBrk="0" hangingPunct="1"/>
                      <a:r>
                        <a:rPr lang="en-US" sz="1600" kern="1200" spc="73" dirty="0">
                          <a:solidFill>
                            <a:srgbClr val="002060"/>
                          </a:solidFill>
                          <a:latin typeface="Times New Roman" pitchFamily="18" charset="0"/>
                          <a:ea typeface="+mn-ea"/>
                          <a:cs typeface="Times New Roman" pitchFamily="18" charset="0"/>
                        </a:rPr>
                        <a:t>31</a:t>
                      </a:r>
                      <a:r>
                        <a:rPr lang="en-US" sz="1600" kern="1200" spc="73" baseline="30000" dirty="0">
                          <a:solidFill>
                            <a:srgbClr val="002060"/>
                          </a:solidFill>
                          <a:latin typeface="Times New Roman" pitchFamily="18" charset="0"/>
                          <a:ea typeface="+mn-ea"/>
                          <a:cs typeface="Times New Roman" pitchFamily="18" charset="0"/>
                        </a:rPr>
                        <a:t>st</a:t>
                      </a:r>
                      <a:r>
                        <a:rPr lang="en-US" sz="1600" kern="1200" spc="73" baseline="0" dirty="0">
                          <a:solidFill>
                            <a:srgbClr val="002060"/>
                          </a:solidFill>
                          <a:latin typeface="Times New Roman" pitchFamily="18" charset="0"/>
                          <a:ea typeface="+mn-ea"/>
                          <a:cs typeface="Times New Roman" pitchFamily="18" charset="0"/>
                        </a:rPr>
                        <a:t> October, 2022</a:t>
                      </a:r>
                      <a:endParaRPr lang="en-US" sz="1600" kern="1200" spc="73" dirty="0">
                        <a:solidFill>
                          <a:srgbClr val="002060"/>
                        </a:solidFill>
                        <a:latin typeface="Times New Roman" pitchFamily="18" charset="0"/>
                        <a:ea typeface="+mn-ea"/>
                        <a:cs typeface="Times New Roman" pitchFamily="18" charset="0"/>
                      </a:endParaRPr>
                    </a:p>
                  </a:txBody>
                  <a:tcPr/>
                </a:tc>
                <a:extLst>
                  <a:ext uri="{0D108BD9-81ED-4DB2-BD59-A6C34878D82A}">
                    <a16:rowId xmlns:a16="http://schemas.microsoft.com/office/drawing/2014/main" val="10001"/>
                  </a:ext>
                </a:extLst>
              </a:tr>
              <a:tr h="1052820">
                <a:tc>
                  <a:txBody>
                    <a:bodyPr/>
                    <a:lstStyle/>
                    <a:p>
                      <a:pPr algn="ctr"/>
                      <a:r>
                        <a:rPr lang="en-US" sz="1600" kern="1200" spc="73" dirty="0">
                          <a:solidFill>
                            <a:srgbClr val="002060"/>
                          </a:solidFill>
                          <a:latin typeface="Times New Roman" pitchFamily="18" charset="0"/>
                          <a:ea typeface="+mn-ea"/>
                          <a:cs typeface="Times New Roman" pitchFamily="18" charset="0"/>
                        </a:rPr>
                        <a:t>2.</a:t>
                      </a:r>
                    </a:p>
                  </a:txBody>
                  <a:tcPr/>
                </a:tc>
                <a:tc>
                  <a:txBody>
                    <a:bodyPr/>
                    <a:lstStyle/>
                    <a:p>
                      <a:pPr algn="just"/>
                      <a:r>
                        <a:rPr lang="en-US" sz="1600" kern="1200" spc="73" dirty="0">
                          <a:solidFill>
                            <a:srgbClr val="002060"/>
                          </a:solidFill>
                          <a:latin typeface="Times New Roman" pitchFamily="18" charset="0"/>
                          <a:ea typeface="+mn-ea"/>
                          <a:cs typeface="Times New Roman" pitchFamily="18" charset="0"/>
                        </a:rPr>
                        <a:t>Master Filing Compliance, i.e. filing of Form 3CEAA</a:t>
                      </a:r>
                    </a:p>
                    <a:p>
                      <a:pPr algn="just"/>
                      <a:r>
                        <a:rPr lang="en-US" sz="1600" b="1" kern="1200" spc="73" dirty="0">
                          <a:solidFill>
                            <a:srgbClr val="002060"/>
                          </a:solidFill>
                          <a:latin typeface="Times New Roman" pitchFamily="18" charset="0"/>
                          <a:ea typeface="+mn-ea"/>
                          <a:cs typeface="Times New Roman" pitchFamily="18" charset="0"/>
                        </a:rPr>
                        <a:t>[Section 92D(4)]</a:t>
                      </a:r>
                    </a:p>
                  </a:txBody>
                  <a:tcPr/>
                </a:tc>
                <a:tc>
                  <a:txBody>
                    <a:bodyPr/>
                    <a:lstStyle/>
                    <a:p>
                      <a:pPr algn="ctr"/>
                      <a:r>
                        <a:rPr lang="en-US" sz="1600" kern="1200" spc="73" baseline="0" dirty="0">
                          <a:solidFill>
                            <a:srgbClr val="002060"/>
                          </a:solidFill>
                          <a:latin typeface="Times New Roman" pitchFamily="18" charset="0"/>
                          <a:ea typeface="+mn-ea"/>
                          <a:cs typeface="Times New Roman" pitchFamily="18" charset="0"/>
                        </a:rPr>
                        <a:t>30</a:t>
                      </a:r>
                      <a:r>
                        <a:rPr lang="en-US" sz="1600" kern="1200" spc="73" baseline="30000" dirty="0">
                          <a:solidFill>
                            <a:srgbClr val="002060"/>
                          </a:solidFill>
                          <a:latin typeface="Times New Roman" pitchFamily="18" charset="0"/>
                          <a:ea typeface="+mn-ea"/>
                          <a:cs typeface="Times New Roman" pitchFamily="18" charset="0"/>
                        </a:rPr>
                        <a:t>th</a:t>
                      </a:r>
                      <a:r>
                        <a:rPr lang="en-US" sz="1600" kern="1200" spc="73" baseline="0" dirty="0">
                          <a:solidFill>
                            <a:srgbClr val="002060"/>
                          </a:solidFill>
                          <a:latin typeface="Times New Roman" pitchFamily="18" charset="0"/>
                          <a:ea typeface="+mn-ea"/>
                          <a:cs typeface="Times New Roman" pitchFamily="18" charset="0"/>
                        </a:rPr>
                        <a:t> November, 2022</a:t>
                      </a:r>
                    </a:p>
                  </a:txBody>
                  <a:tcPr/>
                </a:tc>
                <a:extLst>
                  <a:ext uri="{0D108BD9-81ED-4DB2-BD59-A6C34878D82A}">
                    <a16:rowId xmlns:a16="http://schemas.microsoft.com/office/drawing/2014/main" val="10003"/>
                  </a:ext>
                </a:extLst>
              </a:tr>
              <a:tr h="1052820">
                <a:tc>
                  <a:txBody>
                    <a:bodyPr/>
                    <a:lstStyle/>
                    <a:p>
                      <a:pPr algn="ctr"/>
                      <a:r>
                        <a:rPr lang="en-US" sz="1600" kern="1200" spc="73" dirty="0">
                          <a:solidFill>
                            <a:srgbClr val="002060"/>
                          </a:solidFill>
                          <a:latin typeface="Times New Roman" pitchFamily="18" charset="0"/>
                          <a:ea typeface="+mn-ea"/>
                          <a:cs typeface="Times New Roman" pitchFamily="18" charset="0"/>
                        </a:rPr>
                        <a:t>3.</a:t>
                      </a:r>
                    </a:p>
                  </a:txBody>
                  <a:tcPr/>
                </a:tc>
                <a:tc>
                  <a:txBody>
                    <a:bodyPr/>
                    <a:lstStyle/>
                    <a:p>
                      <a:pPr algn="just"/>
                      <a:r>
                        <a:rPr lang="en-US" sz="1600" kern="1200" spc="73" baseline="0" dirty="0">
                          <a:solidFill>
                            <a:srgbClr val="002060"/>
                          </a:solidFill>
                          <a:latin typeface="Times New Roman" pitchFamily="18" charset="0"/>
                          <a:ea typeface="+mn-ea"/>
                          <a:cs typeface="Times New Roman" pitchFamily="18" charset="0"/>
                        </a:rPr>
                        <a:t>Country-by-Country Reporting (CbCR) Compliance, i.e. filing of intimation in Form 3CEAC by a resident constituent entity of an international group</a:t>
                      </a:r>
                    </a:p>
                    <a:p>
                      <a:pPr algn="just"/>
                      <a:r>
                        <a:rPr lang="en-US" sz="1600" b="1" kern="1200" spc="73" baseline="0" dirty="0">
                          <a:solidFill>
                            <a:srgbClr val="002060"/>
                          </a:solidFill>
                          <a:latin typeface="Times New Roman" pitchFamily="18" charset="0"/>
                          <a:ea typeface="+mn-ea"/>
                          <a:cs typeface="Times New Roman" pitchFamily="18" charset="0"/>
                        </a:rPr>
                        <a:t>[Section 286(1) read with Rule 10DB(2)]</a:t>
                      </a:r>
                    </a:p>
                  </a:txBody>
                  <a:tcPr/>
                </a:tc>
                <a:tc>
                  <a:txBody>
                    <a:bodyPr/>
                    <a:lstStyle/>
                    <a:p>
                      <a:pPr algn="ctr"/>
                      <a:r>
                        <a:rPr lang="en-US" sz="1600" kern="1200" spc="73" baseline="0" dirty="0">
                          <a:solidFill>
                            <a:srgbClr val="002060"/>
                          </a:solidFill>
                          <a:latin typeface="Times New Roman" pitchFamily="18" charset="0"/>
                          <a:ea typeface="+mn-ea"/>
                          <a:cs typeface="Times New Roman" pitchFamily="18" charset="0"/>
                        </a:rPr>
                        <a:t>31</a:t>
                      </a:r>
                      <a:r>
                        <a:rPr lang="en-US" sz="1600" kern="1200" spc="73" baseline="30000" dirty="0">
                          <a:solidFill>
                            <a:srgbClr val="002060"/>
                          </a:solidFill>
                          <a:latin typeface="Times New Roman" pitchFamily="18" charset="0"/>
                          <a:ea typeface="+mn-ea"/>
                          <a:cs typeface="Times New Roman" pitchFamily="18" charset="0"/>
                        </a:rPr>
                        <a:t>st</a:t>
                      </a:r>
                      <a:r>
                        <a:rPr lang="en-US" sz="1600" kern="1200" spc="73" baseline="0" dirty="0">
                          <a:solidFill>
                            <a:srgbClr val="002060"/>
                          </a:solidFill>
                          <a:latin typeface="Times New Roman" pitchFamily="18" charset="0"/>
                          <a:ea typeface="+mn-ea"/>
                          <a:cs typeface="Times New Roman" pitchFamily="18" charset="0"/>
                        </a:rPr>
                        <a:t> January, 2023</a:t>
                      </a:r>
                    </a:p>
                  </a:txBody>
                  <a:tcPr/>
                </a:tc>
                <a:extLst>
                  <a:ext uri="{0D108BD9-81ED-4DB2-BD59-A6C34878D82A}">
                    <a16:rowId xmlns:a16="http://schemas.microsoft.com/office/drawing/2014/main" val="10004"/>
                  </a:ext>
                </a:extLst>
              </a:tr>
              <a:tr h="1052820">
                <a:tc>
                  <a:txBody>
                    <a:bodyPr/>
                    <a:lstStyle/>
                    <a:p>
                      <a:pPr algn="ctr"/>
                      <a:r>
                        <a:rPr lang="en-US" sz="1600" kern="1200" spc="73" dirty="0">
                          <a:solidFill>
                            <a:srgbClr val="002060"/>
                          </a:solidFill>
                          <a:latin typeface="Times New Roman" pitchFamily="18" charset="0"/>
                          <a:ea typeface="+mn-ea"/>
                          <a:cs typeface="Times New Roman" pitchFamily="18" charset="0"/>
                        </a:rPr>
                        <a:t>4.</a:t>
                      </a:r>
                    </a:p>
                  </a:txBody>
                  <a:tcPr/>
                </a:tc>
                <a:tc>
                  <a:txBody>
                    <a:bodyPr/>
                    <a:lstStyle/>
                    <a:p>
                      <a:pPr algn="just"/>
                      <a:r>
                        <a:rPr lang="en-US" sz="1600" kern="1200" spc="73" baseline="0" dirty="0">
                          <a:solidFill>
                            <a:srgbClr val="002060"/>
                          </a:solidFill>
                          <a:latin typeface="Times New Roman" pitchFamily="18" charset="0"/>
                          <a:ea typeface="+mn-ea"/>
                          <a:cs typeface="Times New Roman" pitchFamily="18" charset="0"/>
                        </a:rPr>
                        <a:t>Country-by-Country Reporting (CbCR) Compliance, i.e. filing of Form 3CEAD</a:t>
                      </a:r>
                    </a:p>
                    <a:p>
                      <a:pPr algn="just"/>
                      <a:r>
                        <a:rPr lang="en-US" sz="1600" b="1" kern="1200" spc="73" baseline="0" dirty="0">
                          <a:solidFill>
                            <a:srgbClr val="002060"/>
                          </a:solidFill>
                          <a:latin typeface="Times New Roman" pitchFamily="18" charset="0"/>
                          <a:ea typeface="+mn-ea"/>
                          <a:cs typeface="Times New Roman" pitchFamily="18" charset="0"/>
                        </a:rPr>
                        <a:t>[Section 286(2) read with Rule 10DB(3)]</a:t>
                      </a:r>
                    </a:p>
                  </a:txBody>
                  <a:tcPr/>
                </a:tc>
                <a:tc>
                  <a:txBody>
                    <a:bodyPr/>
                    <a:lstStyle/>
                    <a:p>
                      <a:pPr algn="ctr"/>
                      <a:r>
                        <a:rPr lang="en-US" sz="1600" kern="1200" spc="73" baseline="0" dirty="0">
                          <a:solidFill>
                            <a:srgbClr val="002060"/>
                          </a:solidFill>
                          <a:latin typeface="Times New Roman" pitchFamily="18" charset="0"/>
                          <a:ea typeface="+mn-ea"/>
                          <a:cs typeface="Times New Roman" pitchFamily="18" charset="0"/>
                        </a:rPr>
                        <a:t>31</a:t>
                      </a:r>
                      <a:r>
                        <a:rPr lang="en-US" sz="1600" kern="1200" spc="73" baseline="30000" dirty="0">
                          <a:solidFill>
                            <a:srgbClr val="002060"/>
                          </a:solidFill>
                          <a:latin typeface="Times New Roman" pitchFamily="18" charset="0"/>
                          <a:ea typeface="+mn-ea"/>
                          <a:cs typeface="Times New Roman" pitchFamily="18" charset="0"/>
                        </a:rPr>
                        <a:t>st</a:t>
                      </a:r>
                      <a:r>
                        <a:rPr lang="en-US" sz="1600" kern="1200" spc="73" baseline="0" dirty="0">
                          <a:solidFill>
                            <a:srgbClr val="002060"/>
                          </a:solidFill>
                          <a:latin typeface="Times New Roman" pitchFamily="18" charset="0"/>
                          <a:ea typeface="+mn-ea"/>
                          <a:cs typeface="Times New Roman" pitchFamily="18" charset="0"/>
                        </a:rPr>
                        <a:t> March, 2023</a:t>
                      </a:r>
                    </a:p>
                  </a:txBody>
                  <a:tcPr/>
                </a:tc>
                <a:extLst>
                  <a:ext uri="{0D108BD9-81ED-4DB2-BD59-A6C34878D82A}">
                    <a16:rowId xmlns:a16="http://schemas.microsoft.com/office/drawing/2014/main" val="1572101135"/>
                  </a:ext>
                </a:extLst>
              </a:tr>
            </a:tbl>
          </a:graphicData>
        </a:graphic>
      </p:graphicFrame>
    </p:spTree>
    <p:extLst>
      <p:ext uri="{BB962C8B-B14F-4D97-AF65-F5344CB8AC3E}">
        <p14:creationId xmlns:p14="http://schemas.microsoft.com/office/powerpoint/2010/main" val="26515617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20" y="235528"/>
            <a:ext cx="10821541" cy="457634"/>
          </a:xfrm>
        </p:spPr>
        <p:txBody>
          <a:bodyPr/>
          <a:lstStyle/>
          <a:p>
            <a:pPr marL="7696" algn="just">
              <a:lnSpc>
                <a:spcPct val="100000"/>
              </a:lnSpc>
              <a:spcBef>
                <a:spcPts val="69"/>
              </a:spcBef>
            </a:pPr>
            <a:r>
              <a:rPr lang="en-US" b="1" spc="73" dirty="0">
                <a:solidFill>
                  <a:srgbClr val="002060"/>
                </a:solidFill>
                <a:latin typeface="Times New Roman" pitchFamily="18" charset="0"/>
                <a:cs typeface="Times New Roman" pitchFamily="18" charset="0"/>
              </a:rPr>
              <a:t>Penalties for non-compliances</a:t>
            </a:r>
            <a:endParaRPr lang="en-IN" b="1" spc="73" dirty="0">
              <a:solidFill>
                <a:srgbClr val="00206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3AA984-C265-4216-8DBD-00C0B928C27D}" type="slidenum">
              <a:rPr lang="en-CA" smtClean="0"/>
              <a:t>3</a:t>
            </a:fld>
            <a:endParaRPr lang="en-CA"/>
          </a:p>
        </p:txBody>
      </p:sp>
      <p:graphicFrame>
        <p:nvGraphicFramePr>
          <p:cNvPr id="13" name="Table 12"/>
          <p:cNvGraphicFramePr>
            <a:graphicFrameLocks noGrp="1"/>
          </p:cNvGraphicFramePr>
          <p:nvPr>
            <p:extLst>
              <p:ext uri="{D42A27DB-BD31-4B8C-83A1-F6EECF244321}">
                <p14:modId xmlns:p14="http://schemas.microsoft.com/office/powerpoint/2010/main" val="3911081657"/>
              </p:ext>
            </p:extLst>
          </p:nvPr>
        </p:nvGraphicFramePr>
        <p:xfrm>
          <a:off x="424206" y="980390"/>
          <a:ext cx="11010507" cy="5314867"/>
        </p:xfrm>
        <a:graphic>
          <a:graphicData uri="http://schemas.openxmlformats.org/drawingml/2006/table">
            <a:tbl>
              <a:tblPr firstRow="1" bandRow="1">
                <a:tableStyleId>{5C22544A-7EE6-4342-B048-85BDC9FD1C3A}</a:tableStyleId>
              </a:tblPr>
              <a:tblGrid>
                <a:gridCol w="1012606">
                  <a:extLst>
                    <a:ext uri="{9D8B030D-6E8A-4147-A177-3AD203B41FA5}">
                      <a16:colId xmlns:a16="http://schemas.microsoft.com/office/drawing/2014/main" val="20000"/>
                    </a:ext>
                  </a:extLst>
                </a:gridCol>
                <a:gridCol w="5126735">
                  <a:extLst>
                    <a:ext uri="{9D8B030D-6E8A-4147-A177-3AD203B41FA5}">
                      <a16:colId xmlns:a16="http://schemas.microsoft.com/office/drawing/2014/main" val="20001"/>
                    </a:ext>
                  </a:extLst>
                </a:gridCol>
                <a:gridCol w="4871166">
                  <a:extLst>
                    <a:ext uri="{9D8B030D-6E8A-4147-A177-3AD203B41FA5}">
                      <a16:colId xmlns:a16="http://schemas.microsoft.com/office/drawing/2014/main" val="20002"/>
                    </a:ext>
                  </a:extLst>
                </a:gridCol>
              </a:tblGrid>
              <a:tr h="553668">
                <a:tc>
                  <a:txBody>
                    <a:bodyPr/>
                    <a:lstStyle/>
                    <a:p>
                      <a:pPr algn="ctr"/>
                      <a:r>
                        <a:rPr lang="en-US" sz="1600" b="1" kern="1200" spc="73" dirty="0">
                          <a:solidFill>
                            <a:schemeClr val="bg1"/>
                          </a:solidFill>
                          <a:latin typeface="Times New Roman" pitchFamily="18" charset="0"/>
                          <a:ea typeface="+mn-ea"/>
                          <a:cs typeface="Times New Roman" pitchFamily="18" charset="0"/>
                        </a:rPr>
                        <a:t>S. No.</a:t>
                      </a:r>
                      <a:endParaRPr lang="en-IN" sz="1600" b="1" kern="1200" spc="73" dirty="0">
                        <a:solidFill>
                          <a:schemeClr val="bg1"/>
                        </a:solidFill>
                        <a:latin typeface="Times New Roman" pitchFamily="18" charset="0"/>
                        <a:ea typeface="+mn-ea"/>
                        <a:cs typeface="Times New Roman" pitchFamily="18" charset="0"/>
                      </a:endParaRPr>
                    </a:p>
                  </a:txBody>
                  <a:tcPr/>
                </a:tc>
                <a:tc>
                  <a:txBody>
                    <a:bodyPr/>
                    <a:lstStyle/>
                    <a:p>
                      <a:pPr algn="ctr"/>
                      <a:r>
                        <a:rPr lang="en-US" sz="1600" b="1" kern="1200" spc="73" dirty="0">
                          <a:solidFill>
                            <a:schemeClr val="bg1"/>
                          </a:solidFill>
                          <a:latin typeface="Times New Roman" pitchFamily="18" charset="0"/>
                          <a:ea typeface="+mn-ea"/>
                          <a:cs typeface="Times New Roman" pitchFamily="18" charset="0"/>
                        </a:rPr>
                        <a:t>Particulars</a:t>
                      </a:r>
                      <a:endParaRPr lang="en-IN" sz="1600" b="1" kern="1200" spc="73" dirty="0">
                        <a:solidFill>
                          <a:schemeClr val="bg1"/>
                        </a:solidFill>
                        <a:latin typeface="Times New Roman" pitchFamily="18" charset="0"/>
                        <a:ea typeface="+mn-ea"/>
                        <a:cs typeface="Times New Roman" pitchFamily="18" charset="0"/>
                      </a:endParaRPr>
                    </a:p>
                  </a:txBody>
                  <a:tcPr/>
                </a:tc>
                <a:tc>
                  <a:txBody>
                    <a:bodyPr/>
                    <a:lstStyle/>
                    <a:p>
                      <a:pPr algn="ctr"/>
                      <a:r>
                        <a:rPr lang="en-US" sz="1600" b="1" kern="1200" spc="73" dirty="0">
                          <a:solidFill>
                            <a:schemeClr val="bg1"/>
                          </a:solidFill>
                          <a:latin typeface="Times New Roman" pitchFamily="18" charset="0"/>
                          <a:ea typeface="+mn-ea"/>
                          <a:cs typeface="Times New Roman" pitchFamily="18" charset="0"/>
                        </a:rPr>
                        <a:t>Penalties</a:t>
                      </a:r>
                      <a:endParaRPr lang="en-IN" sz="1600" b="1" kern="1200" spc="73" dirty="0">
                        <a:solidFill>
                          <a:schemeClr val="bg1"/>
                        </a:solidFill>
                        <a:latin typeface="Times New Roman" pitchFamily="18" charset="0"/>
                        <a:ea typeface="+mn-ea"/>
                        <a:cs typeface="Times New Roman" pitchFamily="18" charset="0"/>
                      </a:endParaRPr>
                    </a:p>
                  </a:txBody>
                  <a:tcPr/>
                </a:tc>
                <a:extLst>
                  <a:ext uri="{0D108BD9-81ED-4DB2-BD59-A6C34878D82A}">
                    <a16:rowId xmlns:a16="http://schemas.microsoft.com/office/drawing/2014/main" val="10000"/>
                  </a:ext>
                </a:extLst>
              </a:tr>
              <a:tr h="805336">
                <a:tc>
                  <a:txBody>
                    <a:bodyPr/>
                    <a:lstStyle/>
                    <a:p>
                      <a:pPr algn="ctr"/>
                      <a:r>
                        <a:rPr lang="en-US" sz="1600" kern="1200" dirty="0">
                          <a:solidFill>
                            <a:srgbClr val="002060"/>
                          </a:solidFill>
                          <a:latin typeface="Times New Roman" pitchFamily="18" charset="0"/>
                          <a:ea typeface="+mn-ea"/>
                          <a:cs typeface="Times New Roman" pitchFamily="18" charset="0"/>
                        </a:rPr>
                        <a:t>1.</a:t>
                      </a:r>
                      <a:endParaRPr lang="en-IN" sz="1600" kern="1200" dirty="0">
                        <a:solidFill>
                          <a:srgbClr val="002060"/>
                        </a:solidFill>
                        <a:latin typeface="Times New Roman" pitchFamily="18" charset="0"/>
                        <a:ea typeface="+mn-ea"/>
                        <a:cs typeface="Times New Roman" pitchFamily="18" charset="0"/>
                      </a:endParaRPr>
                    </a:p>
                  </a:txBody>
                  <a:tcPr/>
                </a:tc>
                <a:tc>
                  <a:txBody>
                    <a:bodyPr/>
                    <a:lstStyle/>
                    <a:p>
                      <a:pPr algn="just"/>
                      <a:r>
                        <a:rPr lang="en-US" sz="1600" kern="1200" dirty="0">
                          <a:solidFill>
                            <a:srgbClr val="002060"/>
                          </a:solidFill>
                          <a:latin typeface="Times New Roman" pitchFamily="18" charset="0"/>
                          <a:ea typeface="+mn-ea"/>
                          <a:cs typeface="Times New Roman" pitchFamily="18" charset="0"/>
                        </a:rPr>
                        <a:t>Transfer Pricing Certification, i.e. non-filing of Form 3CEB</a:t>
                      </a:r>
                    </a:p>
                    <a:p>
                      <a:pPr algn="just"/>
                      <a:r>
                        <a:rPr lang="en-US" sz="1600" b="1" kern="1200" dirty="0">
                          <a:solidFill>
                            <a:srgbClr val="002060"/>
                          </a:solidFill>
                          <a:latin typeface="Times New Roman" pitchFamily="18" charset="0"/>
                          <a:ea typeface="+mn-ea"/>
                          <a:cs typeface="Times New Roman" pitchFamily="18" charset="0"/>
                        </a:rPr>
                        <a:t>[Section 92E]</a:t>
                      </a:r>
                      <a:endParaRPr lang="en-IN" sz="1600" b="1" kern="1200" dirty="0">
                        <a:solidFill>
                          <a:srgbClr val="002060"/>
                        </a:solidFill>
                        <a:latin typeface="Times New Roman" pitchFamily="18" charset="0"/>
                        <a:ea typeface="+mn-ea"/>
                        <a:cs typeface="Times New Roman" pitchFamily="18" charset="0"/>
                      </a:endParaRPr>
                    </a:p>
                  </a:txBody>
                  <a:tcPr/>
                </a:tc>
                <a:tc>
                  <a:txBody>
                    <a:bodyPr/>
                    <a:lstStyle/>
                    <a:p>
                      <a:pPr algn="just"/>
                      <a:r>
                        <a:rPr lang="en-US" sz="1600" kern="1200" dirty="0">
                          <a:solidFill>
                            <a:srgbClr val="002060"/>
                          </a:solidFill>
                          <a:latin typeface="Times New Roman" pitchFamily="18" charset="0"/>
                          <a:ea typeface="+mn-ea"/>
                          <a:cs typeface="Times New Roman" pitchFamily="18" charset="0"/>
                        </a:rPr>
                        <a:t>Rs. 1,00,000/-</a:t>
                      </a:r>
                    </a:p>
                    <a:p>
                      <a:pPr algn="just"/>
                      <a:r>
                        <a:rPr lang="en-US" sz="1600" b="1" kern="1200" dirty="0">
                          <a:solidFill>
                            <a:srgbClr val="002060"/>
                          </a:solidFill>
                          <a:latin typeface="Times New Roman" pitchFamily="18" charset="0"/>
                          <a:ea typeface="+mn-ea"/>
                          <a:cs typeface="Times New Roman" pitchFamily="18" charset="0"/>
                        </a:rPr>
                        <a:t>[Section 271BA]</a:t>
                      </a:r>
                      <a:endParaRPr lang="en-IN" sz="1600" b="1" kern="1200" dirty="0">
                        <a:solidFill>
                          <a:srgbClr val="002060"/>
                        </a:solidFill>
                        <a:latin typeface="Times New Roman" pitchFamily="18" charset="0"/>
                        <a:ea typeface="+mn-ea"/>
                        <a:cs typeface="Times New Roman" pitchFamily="18" charset="0"/>
                      </a:endParaRPr>
                    </a:p>
                  </a:txBody>
                  <a:tcPr/>
                </a:tc>
                <a:extLst>
                  <a:ext uri="{0D108BD9-81ED-4DB2-BD59-A6C34878D82A}">
                    <a16:rowId xmlns:a16="http://schemas.microsoft.com/office/drawing/2014/main" val="10001"/>
                  </a:ext>
                </a:extLst>
              </a:tr>
              <a:tr h="1063682">
                <a:tc>
                  <a:txBody>
                    <a:bodyPr/>
                    <a:lstStyle/>
                    <a:p>
                      <a:pPr algn="ctr"/>
                      <a:r>
                        <a:rPr lang="en-US" sz="1600" kern="1200" dirty="0">
                          <a:solidFill>
                            <a:srgbClr val="002060"/>
                          </a:solidFill>
                          <a:latin typeface="Times New Roman" pitchFamily="18" charset="0"/>
                          <a:ea typeface="+mn-ea"/>
                          <a:cs typeface="Times New Roman" pitchFamily="18" charset="0"/>
                        </a:rPr>
                        <a:t>2.</a:t>
                      </a:r>
                      <a:endParaRPr lang="en-IN" sz="1600" kern="1200" dirty="0">
                        <a:solidFill>
                          <a:srgbClr val="002060"/>
                        </a:solidFill>
                        <a:latin typeface="Times New Roman" pitchFamily="18" charset="0"/>
                        <a:ea typeface="+mn-ea"/>
                        <a:cs typeface="Times New Roman" pitchFamily="18" charset="0"/>
                      </a:endParaRPr>
                    </a:p>
                  </a:txBody>
                  <a:tcPr/>
                </a:tc>
                <a:tc>
                  <a:txBody>
                    <a:bodyPr/>
                    <a:lstStyle/>
                    <a:p>
                      <a:pPr algn="just"/>
                      <a:r>
                        <a:rPr lang="en-US" sz="1600" kern="1200" dirty="0">
                          <a:solidFill>
                            <a:srgbClr val="002060"/>
                          </a:solidFill>
                          <a:latin typeface="Times New Roman" pitchFamily="18" charset="0"/>
                          <a:ea typeface="+mn-ea"/>
                          <a:cs typeface="Times New Roman" pitchFamily="18" charset="0"/>
                        </a:rPr>
                        <a:t>Transfer Pricing Documentation, i.e. failure to furnish the Transfer Pricing Study Report</a:t>
                      </a:r>
                    </a:p>
                    <a:p>
                      <a:pPr algn="just"/>
                      <a:r>
                        <a:rPr lang="en-US" sz="1600" b="1" kern="1200" dirty="0">
                          <a:solidFill>
                            <a:srgbClr val="002060"/>
                          </a:solidFill>
                          <a:latin typeface="Times New Roman" pitchFamily="18" charset="0"/>
                          <a:ea typeface="+mn-ea"/>
                          <a:cs typeface="Times New Roman" pitchFamily="18" charset="0"/>
                        </a:rPr>
                        <a:t>[Section 92D(1)]</a:t>
                      </a:r>
                      <a:endParaRPr lang="en-IN" sz="1600" b="1" kern="1200" dirty="0">
                        <a:solidFill>
                          <a:srgbClr val="002060"/>
                        </a:solidFill>
                        <a:latin typeface="Times New Roman" pitchFamily="18" charset="0"/>
                        <a:ea typeface="+mn-ea"/>
                        <a:cs typeface="Times New Roman" pitchFamily="18" charset="0"/>
                      </a:endParaRPr>
                    </a:p>
                  </a:txBody>
                  <a:tcPr/>
                </a:tc>
                <a:tc>
                  <a:txBody>
                    <a:bodyPr/>
                    <a:lstStyle/>
                    <a:p>
                      <a:pPr algn="just"/>
                      <a:r>
                        <a:rPr lang="en-US" sz="1600" kern="1200" dirty="0">
                          <a:solidFill>
                            <a:srgbClr val="002060"/>
                          </a:solidFill>
                          <a:latin typeface="Times New Roman" pitchFamily="18" charset="0"/>
                          <a:ea typeface="+mn-ea"/>
                          <a:cs typeface="Times New Roman" pitchFamily="18" charset="0"/>
                        </a:rPr>
                        <a:t>2 % of the value of each international transaction</a:t>
                      </a:r>
                    </a:p>
                    <a:p>
                      <a:pPr algn="just"/>
                      <a:r>
                        <a:rPr lang="en-US" sz="1600" b="1" kern="1200" dirty="0">
                          <a:solidFill>
                            <a:srgbClr val="002060"/>
                          </a:solidFill>
                          <a:latin typeface="Times New Roman" pitchFamily="18" charset="0"/>
                          <a:ea typeface="+mn-ea"/>
                          <a:cs typeface="Times New Roman" pitchFamily="18" charset="0"/>
                        </a:rPr>
                        <a:t>[Section 271AA(1)]</a:t>
                      </a:r>
                      <a:endParaRPr lang="en-IN" sz="1600" b="1" kern="1200" dirty="0">
                        <a:solidFill>
                          <a:srgbClr val="002060"/>
                        </a:solidFill>
                        <a:latin typeface="Times New Roman" pitchFamily="18" charset="0"/>
                        <a:ea typeface="+mn-ea"/>
                        <a:cs typeface="Times New Roman" pitchFamily="18" charset="0"/>
                      </a:endParaRPr>
                    </a:p>
                  </a:txBody>
                  <a:tcPr/>
                </a:tc>
                <a:extLst>
                  <a:ext uri="{0D108BD9-81ED-4DB2-BD59-A6C34878D82A}">
                    <a16:rowId xmlns:a16="http://schemas.microsoft.com/office/drawing/2014/main" val="10002"/>
                  </a:ext>
                </a:extLst>
              </a:tr>
              <a:tr h="810705">
                <a:tc>
                  <a:txBody>
                    <a:bodyPr/>
                    <a:lstStyle/>
                    <a:p>
                      <a:pPr algn="ctr"/>
                      <a:r>
                        <a:rPr lang="en-US" sz="1600" kern="1200" dirty="0">
                          <a:solidFill>
                            <a:srgbClr val="002060"/>
                          </a:solidFill>
                          <a:latin typeface="Times New Roman" pitchFamily="18" charset="0"/>
                          <a:ea typeface="+mn-ea"/>
                          <a:cs typeface="Times New Roman" pitchFamily="18" charset="0"/>
                        </a:rPr>
                        <a:t>3.</a:t>
                      </a:r>
                      <a:endParaRPr lang="en-IN" sz="1600" kern="1200" dirty="0">
                        <a:solidFill>
                          <a:srgbClr val="002060"/>
                        </a:solidFill>
                        <a:latin typeface="Times New Roman" pitchFamily="18" charset="0"/>
                        <a:ea typeface="+mn-ea"/>
                        <a:cs typeface="Times New Roman" pitchFamily="18" charset="0"/>
                      </a:endParaRPr>
                    </a:p>
                  </a:txBody>
                  <a:tcPr/>
                </a:tc>
                <a:tc>
                  <a:txBody>
                    <a:bodyPr/>
                    <a:lstStyle/>
                    <a:p>
                      <a:pPr algn="just"/>
                      <a:r>
                        <a:rPr lang="en-US" sz="1600" kern="1200" dirty="0">
                          <a:solidFill>
                            <a:srgbClr val="002060"/>
                          </a:solidFill>
                          <a:latin typeface="Times New Roman" pitchFamily="18" charset="0"/>
                          <a:ea typeface="+mn-ea"/>
                          <a:cs typeface="Times New Roman" pitchFamily="18" charset="0"/>
                        </a:rPr>
                        <a:t>Master Filing Compliance, i.e. non-filing of Form 3CEAA</a:t>
                      </a:r>
                    </a:p>
                    <a:p>
                      <a:pPr algn="just"/>
                      <a:r>
                        <a:rPr lang="en-US" sz="1600" b="1" kern="1200" dirty="0">
                          <a:solidFill>
                            <a:srgbClr val="002060"/>
                          </a:solidFill>
                          <a:latin typeface="Times New Roman" pitchFamily="18" charset="0"/>
                          <a:ea typeface="+mn-ea"/>
                          <a:cs typeface="Times New Roman" pitchFamily="18" charset="0"/>
                        </a:rPr>
                        <a:t>[Section 92D(4)]</a:t>
                      </a:r>
                      <a:endParaRPr lang="en-IN" sz="1600" b="1" kern="1200" dirty="0">
                        <a:solidFill>
                          <a:srgbClr val="002060"/>
                        </a:solidFill>
                        <a:latin typeface="Times New Roman" pitchFamily="18" charset="0"/>
                        <a:ea typeface="+mn-ea"/>
                        <a:cs typeface="Times New Roman" pitchFamily="18" charset="0"/>
                      </a:endParaRPr>
                    </a:p>
                  </a:txBody>
                  <a:tcPr/>
                </a:tc>
                <a:tc>
                  <a:txBody>
                    <a:bodyPr/>
                    <a:lstStyle/>
                    <a:p>
                      <a:pPr algn="just"/>
                      <a:r>
                        <a:rPr lang="en-US" sz="1600" kern="1200" dirty="0">
                          <a:solidFill>
                            <a:srgbClr val="002060"/>
                          </a:solidFill>
                          <a:latin typeface="Times New Roman" pitchFamily="18" charset="0"/>
                          <a:ea typeface="+mn-ea"/>
                          <a:cs typeface="Times New Roman" pitchFamily="18" charset="0"/>
                        </a:rPr>
                        <a:t>Rs. 5,00,000/-</a:t>
                      </a:r>
                    </a:p>
                    <a:p>
                      <a:pPr algn="just"/>
                      <a:r>
                        <a:rPr lang="en-US" sz="1600" b="1" kern="1200" dirty="0">
                          <a:solidFill>
                            <a:srgbClr val="002060"/>
                          </a:solidFill>
                          <a:latin typeface="Times New Roman" pitchFamily="18" charset="0"/>
                          <a:ea typeface="+mn-ea"/>
                          <a:cs typeface="Times New Roman" pitchFamily="18" charset="0"/>
                        </a:rPr>
                        <a:t>[Section 271AA(2)]</a:t>
                      </a:r>
                      <a:endParaRPr lang="en-IN" sz="1600" b="1" kern="1200" dirty="0">
                        <a:solidFill>
                          <a:srgbClr val="002060"/>
                        </a:solidFill>
                        <a:latin typeface="Times New Roman" pitchFamily="18" charset="0"/>
                        <a:ea typeface="+mn-ea"/>
                        <a:cs typeface="Times New Roman" pitchFamily="18" charset="0"/>
                      </a:endParaRPr>
                    </a:p>
                  </a:txBody>
                  <a:tcPr/>
                </a:tc>
                <a:extLst>
                  <a:ext uri="{0D108BD9-81ED-4DB2-BD59-A6C34878D82A}">
                    <a16:rowId xmlns:a16="http://schemas.microsoft.com/office/drawing/2014/main" val="10003"/>
                  </a:ext>
                </a:extLst>
              </a:tr>
              <a:tr h="2081476">
                <a:tc>
                  <a:txBody>
                    <a:bodyPr/>
                    <a:lstStyle/>
                    <a:p>
                      <a:pPr algn="ctr"/>
                      <a:r>
                        <a:rPr lang="en-US" sz="1600" kern="1200" dirty="0">
                          <a:solidFill>
                            <a:srgbClr val="002060"/>
                          </a:solidFill>
                          <a:latin typeface="Times New Roman" pitchFamily="18" charset="0"/>
                          <a:ea typeface="+mn-ea"/>
                          <a:cs typeface="Times New Roman" pitchFamily="18" charset="0"/>
                        </a:rPr>
                        <a:t>4.</a:t>
                      </a:r>
                      <a:endParaRPr lang="en-IN" sz="1600" kern="1200" dirty="0">
                        <a:solidFill>
                          <a:srgbClr val="002060"/>
                        </a:solidFill>
                        <a:latin typeface="Times New Roman" pitchFamily="18" charset="0"/>
                        <a:ea typeface="+mn-ea"/>
                        <a:cs typeface="Times New Roman" pitchFamily="18" charset="0"/>
                      </a:endParaRPr>
                    </a:p>
                  </a:txBody>
                  <a:tcPr/>
                </a:tc>
                <a:tc>
                  <a:txBody>
                    <a:bodyPr/>
                    <a:lstStyle/>
                    <a:p>
                      <a:pPr algn="just"/>
                      <a:r>
                        <a:rPr lang="en-US" sz="1600" kern="1200" dirty="0">
                          <a:solidFill>
                            <a:srgbClr val="002060"/>
                          </a:solidFill>
                          <a:latin typeface="Times New Roman" pitchFamily="18" charset="0"/>
                          <a:ea typeface="+mn-ea"/>
                          <a:cs typeface="Times New Roman" pitchFamily="18" charset="0"/>
                        </a:rPr>
                        <a:t>Country-by-Country Reporting (CbCR) Compliance, i.e. failure to furnish the report in Form 3CEAD</a:t>
                      </a:r>
                    </a:p>
                    <a:p>
                      <a:pPr algn="just"/>
                      <a:r>
                        <a:rPr lang="en-US" sz="1600" b="1" kern="1200" dirty="0">
                          <a:solidFill>
                            <a:srgbClr val="002060"/>
                          </a:solidFill>
                          <a:latin typeface="Times New Roman" pitchFamily="18" charset="0"/>
                          <a:ea typeface="+mn-ea"/>
                          <a:cs typeface="Times New Roman" pitchFamily="18" charset="0"/>
                        </a:rPr>
                        <a:t>[Section 286(2)]</a:t>
                      </a:r>
                      <a:endParaRPr lang="en-IN" sz="1600" b="1" kern="1200" dirty="0">
                        <a:solidFill>
                          <a:srgbClr val="002060"/>
                        </a:solidFill>
                        <a:latin typeface="Times New Roman" pitchFamily="18" charset="0"/>
                        <a:ea typeface="+mn-ea"/>
                        <a:cs typeface="Times New Roman" pitchFamily="18" charset="0"/>
                      </a:endParaRPr>
                    </a:p>
                  </a:txBody>
                  <a:tcPr/>
                </a:tc>
                <a:tc>
                  <a:txBody>
                    <a:bodyPr/>
                    <a:lstStyle/>
                    <a:p>
                      <a:pPr algn="just"/>
                      <a:r>
                        <a:rPr lang="en-US" sz="1600" kern="1200" dirty="0">
                          <a:solidFill>
                            <a:srgbClr val="002060"/>
                          </a:solidFill>
                          <a:latin typeface="Times New Roman" pitchFamily="18" charset="0"/>
                          <a:ea typeface="+mn-ea"/>
                          <a:cs typeface="Times New Roman" pitchFamily="18" charset="0"/>
                        </a:rPr>
                        <a:t>Rs. 5,000/- per day (if the period of failure does not exceed 1 month); and</a:t>
                      </a:r>
                    </a:p>
                    <a:p>
                      <a:pPr algn="just"/>
                      <a:endParaRPr lang="en-US" sz="1600" kern="1200" dirty="0">
                        <a:solidFill>
                          <a:srgbClr val="002060"/>
                        </a:solidFill>
                        <a:latin typeface="Times New Roman" pitchFamily="18" charset="0"/>
                        <a:ea typeface="+mn-ea"/>
                        <a:cs typeface="Times New Roman" pitchFamily="18" charset="0"/>
                      </a:endParaRPr>
                    </a:p>
                    <a:p>
                      <a:pPr algn="just"/>
                      <a:r>
                        <a:rPr lang="en-US" sz="1600" kern="1200" dirty="0">
                          <a:solidFill>
                            <a:srgbClr val="002060"/>
                          </a:solidFill>
                          <a:latin typeface="Times New Roman" pitchFamily="18" charset="0"/>
                          <a:ea typeface="+mn-ea"/>
                          <a:cs typeface="Times New Roman" pitchFamily="18" charset="0"/>
                        </a:rPr>
                        <a:t>Rs. 15,000/- per day (for which the failure continues beyond the period of 1 month)</a:t>
                      </a:r>
                    </a:p>
                    <a:p>
                      <a:pPr algn="just"/>
                      <a:r>
                        <a:rPr lang="en-US" sz="1600" b="1" kern="1200" dirty="0">
                          <a:solidFill>
                            <a:srgbClr val="002060"/>
                          </a:solidFill>
                          <a:latin typeface="Times New Roman" pitchFamily="18" charset="0"/>
                          <a:ea typeface="+mn-ea"/>
                          <a:cs typeface="Times New Roman" pitchFamily="18" charset="0"/>
                        </a:rPr>
                        <a:t>[Section 271GB(1)]</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6048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Image result for saif zone"/>
          <p:cNvSpPr>
            <a:spLocks noChangeAspect="1" noChangeArrowheads="1"/>
          </p:cNvSpPr>
          <p:nvPr/>
        </p:nvSpPr>
        <p:spPr bwMode="auto">
          <a:xfrm>
            <a:off x="159330" y="-144429"/>
            <a:ext cx="304729" cy="30473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19" tIns="45709" rIns="91419" bIns="45709" numCol="1" anchor="t" anchorCtr="0" compatLnSpc="1">
            <a:prstTxWarp prst="textNoShape">
              <a:avLst/>
            </a:prstTxWarp>
          </a:bodyPr>
          <a:lstStyle/>
          <a:p>
            <a:pPr defTabSz="1085820"/>
            <a:endParaRPr lang="en-GB" sz="2100">
              <a:solidFill>
                <a:prstClr val="black"/>
              </a:solidFill>
            </a:endParaRPr>
          </a:p>
        </p:txBody>
      </p:sp>
      <p:sp>
        <p:nvSpPr>
          <p:cNvPr id="4" name="AutoShape 8" descr="Image result for mbg corporate services logo"/>
          <p:cNvSpPr>
            <a:spLocks noChangeAspect="1" noChangeArrowheads="1"/>
          </p:cNvSpPr>
          <p:nvPr/>
        </p:nvSpPr>
        <p:spPr bwMode="auto">
          <a:xfrm>
            <a:off x="311695" y="7936"/>
            <a:ext cx="304729" cy="30473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19" tIns="45709" rIns="91419" bIns="45709" numCol="1" anchor="t" anchorCtr="0" compatLnSpc="1">
            <a:prstTxWarp prst="textNoShape">
              <a:avLst/>
            </a:prstTxWarp>
          </a:bodyPr>
          <a:lstStyle/>
          <a:p>
            <a:pPr defTabSz="1085820"/>
            <a:endParaRPr lang="en-GB" sz="2100">
              <a:solidFill>
                <a:prstClr val="black"/>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1590773"/>
            <a:ext cx="5364010" cy="3223159"/>
          </a:xfrm>
          <a:prstGeom prst="rect">
            <a:avLst/>
          </a:prstGeom>
        </p:spPr>
      </p:pic>
      <p:sp>
        <p:nvSpPr>
          <p:cNvPr id="27" name="Rectangle 26">
            <a:extLst>
              <a:ext uri="{FF2B5EF4-FFF2-40B4-BE49-F238E27FC236}">
                <a16:creationId xmlns:a16="http://schemas.microsoft.com/office/drawing/2014/main" id="{AF56F782-09A5-4ABD-8733-F3C75E0A7AD1}"/>
              </a:ext>
            </a:extLst>
          </p:cNvPr>
          <p:cNvSpPr/>
          <p:nvPr/>
        </p:nvSpPr>
        <p:spPr>
          <a:xfrm>
            <a:off x="6096000" y="5148704"/>
            <a:ext cx="5900547" cy="1046440"/>
          </a:xfrm>
          <a:prstGeom prst="rect">
            <a:avLst/>
          </a:prstGeom>
        </p:spPr>
        <p:txBody>
          <a:bodyPr wrap="square">
            <a:spAutoFit/>
          </a:bodyPr>
          <a:lstStyle/>
          <a:p>
            <a:pPr algn="just" defTabSz="1085820">
              <a:defRPr/>
            </a:pPr>
            <a:r>
              <a:rPr lang="en-US" sz="1000" dirty="0">
                <a:solidFill>
                  <a:prstClr val="black">
                    <a:lumMod val="75000"/>
                    <a:lumOff val="25000"/>
                  </a:prstClr>
                </a:solidFill>
                <a:latin typeface="Gill Sans MT" panose="020B0502020104020203" pitchFamily="34" charset="0"/>
                <a:ea typeface="Calibri" panose="020F0502020204030204" pitchFamily="34" charset="0"/>
                <a:cs typeface="Arial" panose="020B0604020202020204" pitchFamily="34" charset="0"/>
              </a:rPr>
              <a:t>This presentation has been prepared for clients and Group personnel only. The information contained in this document is for general information purposes only. The Group reserves copyright of this document and hence, does not allow anyone to sell, re-publish or re-distribute the document or derivatives thereof.</a:t>
            </a:r>
          </a:p>
          <a:p>
            <a:pPr defTabSz="1085820">
              <a:defRPr/>
            </a:pPr>
            <a:r>
              <a:rPr lang="en-US" sz="1200" dirty="0">
                <a:solidFill>
                  <a:prstClr val="black">
                    <a:lumMod val="75000"/>
                    <a:lumOff val="25000"/>
                  </a:prstClr>
                </a:solidFill>
                <a:latin typeface="Gill Sans MT" panose="020B0502020104020203" pitchFamily="34" charset="0"/>
                <a:ea typeface="Calibri" panose="020F0502020204030204" pitchFamily="34" charset="0"/>
                <a:cs typeface="Arial" panose="020B0604020202020204" pitchFamily="34" charset="0"/>
              </a:rPr>
              <a:t> 			</a:t>
            </a:r>
          </a:p>
          <a:p>
            <a:pPr algn="ctr" defTabSz="1085820">
              <a:defRPr/>
            </a:pPr>
            <a:r>
              <a:rPr lang="en-US" sz="1000" b="1" dirty="0">
                <a:solidFill>
                  <a:prstClr val="black">
                    <a:lumMod val="75000"/>
                    <a:lumOff val="25000"/>
                  </a:prstClr>
                </a:solidFill>
                <a:latin typeface="Gill Sans MT" panose="020B0502020104020203" pitchFamily="34" charset="0"/>
                <a:ea typeface="Calibri" panose="020F0502020204030204" pitchFamily="34" charset="0"/>
                <a:cs typeface="Arial" panose="020B0604020202020204" pitchFamily="34" charset="0"/>
              </a:rPr>
              <a:t>© Copyright 2021, MBG Corporate Services. All Rights Reserved</a:t>
            </a:r>
          </a:p>
          <a:p>
            <a:pPr algn="ctr" defTabSz="1085820">
              <a:defRPr/>
            </a:pPr>
            <a:r>
              <a:rPr lang="en-US" sz="1000" b="1" dirty="0">
                <a:solidFill>
                  <a:prstClr val="black">
                    <a:lumMod val="75000"/>
                    <a:lumOff val="25000"/>
                  </a:prstClr>
                </a:solidFill>
                <a:latin typeface="Gill Sans MT" panose="020B0502020104020203" pitchFamily="34" charset="0"/>
                <a:cs typeface="Arial" panose="020B0604020202020204" pitchFamily="34" charset="0"/>
              </a:rPr>
              <a:t>v1.1</a:t>
            </a:r>
          </a:p>
        </p:txBody>
      </p:sp>
      <p:grpSp>
        <p:nvGrpSpPr>
          <p:cNvPr id="2" name="Group 1">
            <a:extLst>
              <a:ext uri="{FF2B5EF4-FFF2-40B4-BE49-F238E27FC236}">
                <a16:creationId xmlns:a16="http://schemas.microsoft.com/office/drawing/2014/main" id="{B5F9AB78-3893-4FBA-BA7E-4C0F1A09A601}"/>
              </a:ext>
            </a:extLst>
          </p:cNvPr>
          <p:cNvGrpSpPr/>
          <p:nvPr/>
        </p:nvGrpSpPr>
        <p:grpSpPr>
          <a:xfrm>
            <a:off x="1157059" y="839360"/>
            <a:ext cx="4576189" cy="4668492"/>
            <a:chOff x="478959" y="447023"/>
            <a:chExt cx="4576189" cy="4668492"/>
          </a:xfrm>
        </p:grpSpPr>
        <p:sp>
          <p:nvSpPr>
            <p:cNvPr id="26" name="Rectangle 25">
              <a:extLst>
                <a:ext uri="{FF2B5EF4-FFF2-40B4-BE49-F238E27FC236}">
                  <a16:creationId xmlns:a16="http://schemas.microsoft.com/office/drawing/2014/main" id="{4661C0FD-069F-4350-A4A8-01EC7781B033}"/>
                </a:ext>
              </a:extLst>
            </p:cNvPr>
            <p:cNvSpPr/>
            <p:nvPr/>
          </p:nvSpPr>
          <p:spPr>
            <a:xfrm>
              <a:off x="478959" y="447023"/>
              <a:ext cx="4576189" cy="523220"/>
            </a:xfrm>
            <a:prstGeom prst="rect">
              <a:avLst/>
            </a:prstGeom>
          </p:spPr>
          <p:txBody>
            <a:bodyPr wrap="square">
              <a:spAutoFit/>
            </a:bodyPr>
            <a:lstStyle/>
            <a:p>
              <a:pPr algn="ctr" defTabSz="1085820"/>
              <a:r>
                <a:rPr lang="en-US" sz="2800" b="1" dirty="0">
                  <a:solidFill>
                    <a:prstClr val="black"/>
                  </a:solidFill>
                  <a:latin typeface="Gill Sans MT" panose="020B0502020104020203" pitchFamily="34" charset="0"/>
                </a:rPr>
                <a:t>Our Offices</a:t>
              </a:r>
              <a:endParaRPr lang="en-CA" sz="2400" b="1" dirty="0">
                <a:solidFill>
                  <a:prstClr val="black"/>
                </a:solidFill>
              </a:endParaRPr>
            </a:p>
          </p:txBody>
        </p:sp>
        <p:sp>
          <p:nvSpPr>
            <p:cNvPr id="28" name="TextBox 54">
              <a:extLst>
                <a:ext uri="{FF2B5EF4-FFF2-40B4-BE49-F238E27FC236}">
                  <a16:creationId xmlns:a16="http://schemas.microsoft.com/office/drawing/2014/main" id="{553BDB81-5B9B-41A1-88E7-33AAEA63AB3D}"/>
                </a:ext>
              </a:extLst>
            </p:cNvPr>
            <p:cNvSpPr txBox="1"/>
            <p:nvPr/>
          </p:nvSpPr>
          <p:spPr>
            <a:xfrm>
              <a:off x="478959" y="1090887"/>
              <a:ext cx="1829340" cy="37548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ts val="550"/>
                </a:spcBef>
                <a:spcAft>
                  <a:spcPts val="550"/>
                </a:spcAft>
              </a:pPr>
              <a:r>
                <a:rPr lang="en-US" sz="1400" b="1" dirty="0">
                  <a:solidFill>
                    <a:srgbClr val="D19C2C"/>
                  </a:solidFill>
                  <a:latin typeface="Gill Sans MT" panose="020B0502020104020203" pitchFamily="34" charset="0"/>
                  <a:ea typeface="Tahoma" panose="020B0604030504040204" pitchFamily="34" charset="0"/>
                  <a:cs typeface="Tahoma" panose="020B0604030504040204" pitchFamily="34" charset="0"/>
                </a:rPr>
                <a:t>SINGAPORE</a:t>
              </a:r>
            </a:p>
            <a:p>
              <a:pPr marL="285750" indent="-285750">
                <a:lnSpc>
                  <a:spcPct val="150000"/>
                </a:lnSpc>
                <a:spcBef>
                  <a:spcPts val="550"/>
                </a:spcBef>
                <a:spcAft>
                  <a:spcPts val="55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Singapore</a:t>
              </a:r>
            </a:p>
            <a:p>
              <a:pPr>
                <a:lnSpc>
                  <a:spcPct val="150000"/>
                </a:lnSpc>
                <a:spcBef>
                  <a:spcPts val="550"/>
                </a:spcBef>
                <a:spcAft>
                  <a:spcPts val="550"/>
                </a:spcAft>
              </a:pPr>
              <a:r>
                <a:rPr lang="en-US" sz="1400" b="1" dirty="0">
                  <a:solidFill>
                    <a:srgbClr val="D19C2C"/>
                  </a:solidFill>
                  <a:latin typeface="Gill Sans MT" panose="020B0502020104020203" pitchFamily="34" charset="0"/>
                  <a:ea typeface="Tahoma" panose="020B0604030504040204" pitchFamily="34" charset="0"/>
                  <a:cs typeface="Tahoma" panose="020B0604030504040204" pitchFamily="34" charset="0"/>
                </a:rPr>
                <a:t>INDIA</a:t>
              </a:r>
            </a:p>
            <a:p>
              <a:pPr marL="285750" indent="-285750">
                <a:lnSpc>
                  <a:spcPct val="150000"/>
                </a:lnSpc>
                <a:spcBef>
                  <a:spcPts val="550"/>
                </a:spcBef>
                <a:spcAft>
                  <a:spcPts val="55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Delhi 	</a:t>
              </a:r>
            </a:p>
            <a:p>
              <a:pPr marL="285750" indent="-285750">
                <a:lnSpc>
                  <a:spcPct val="150000"/>
                </a:lnSpc>
                <a:spcBef>
                  <a:spcPts val="550"/>
                </a:spcBef>
                <a:spcAft>
                  <a:spcPts val="55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Gurugram</a:t>
              </a:r>
            </a:p>
            <a:p>
              <a:pPr marL="285750" indent="-285750">
                <a:lnSpc>
                  <a:spcPct val="150000"/>
                </a:lnSpc>
                <a:spcBef>
                  <a:spcPts val="550"/>
                </a:spcBef>
                <a:spcAft>
                  <a:spcPts val="55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Chennai</a:t>
              </a:r>
            </a:p>
            <a:p>
              <a:pPr marL="285750" indent="-285750">
                <a:lnSpc>
                  <a:spcPct val="150000"/>
                </a:lnSpc>
                <a:spcBef>
                  <a:spcPts val="550"/>
                </a:spcBef>
                <a:spcAft>
                  <a:spcPts val="55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Bengaluru</a:t>
              </a:r>
            </a:p>
            <a:p>
              <a:pPr marL="285750" indent="-285750">
                <a:lnSpc>
                  <a:spcPct val="150000"/>
                </a:lnSpc>
                <a:spcBef>
                  <a:spcPts val="550"/>
                </a:spcBef>
                <a:spcAft>
                  <a:spcPts val="55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Mumbai</a:t>
              </a:r>
            </a:p>
          </p:txBody>
        </p:sp>
        <p:sp>
          <p:nvSpPr>
            <p:cNvPr id="29" name="TextBox 54">
              <a:extLst>
                <a:ext uri="{FF2B5EF4-FFF2-40B4-BE49-F238E27FC236}">
                  <a16:creationId xmlns:a16="http://schemas.microsoft.com/office/drawing/2014/main" id="{3C6FE178-FE5C-40B6-A7C6-B44E8BAC8C28}"/>
                </a:ext>
              </a:extLst>
            </p:cNvPr>
            <p:cNvSpPr txBox="1"/>
            <p:nvPr/>
          </p:nvSpPr>
          <p:spPr>
            <a:xfrm>
              <a:off x="3225808" y="1090887"/>
              <a:ext cx="1829340" cy="402462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ts val="300"/>
                </a:spcBef>
                <a:spcAft>
                  <a:spcPts val="300"/>
                </a:spcAft>
              </a:pPr>
              <a:r>
                <a:rPr lang="en-US" sz="1400" b="1" dirty="0">
                  <a:solidFill>
                    <a:srgbClr val="D19C2C"/>
                  </a:solidFill>
                  <a:latin typeface="Gill Sans MT" panose="020B0502020104020203" pitchFamily="34" charset="0"/>
                  <a:ea typeface="Tahoma" panose="020B0604030504040204" pitchFamily="34" charset="0"/>
                  <a:cs typeface="Tahoma" panose="020B0604030504040204" pitchFamily="34" charset="0"/>
                </a:rPr>
                <a:t>UAE</a:t>
              </a:r>
            </a:p>
            <a:p>
              <a:pPr marL="285750" indent="-285750">
                <a:lnSpc>
                  <a:spcPct val="150000"/>
                </a:lnSpc>
                <a:spcBef>
                  <a:spcPts val="300"/>
                </a:spcBef>
                <a:spcAft>
                  <a:spcPts val="30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Abu Dhabi</a:t>
              </a:r>
            </a:p>
            <a:p>
              <a:pPr marL="285750" indent="-285750">
                <a:lnSpc>
                  <a:spcPct val="150000"/>
                </a:lnSpc>
                <a:spcBef>
                  <a:spcPts val="300"/>
                </a:spcBef>
                <a:spcAft>
                  <a:spcPts val="30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Dubai</a:t>
              </a:r>
            </a:p>
            <a:p>
              <a:pPr marL="285750" indent="-285750">
                <a:lnSpc>
                  <a:spcPct val="150000"/>
                </a:lnSpc>
                <a:spcBef>
                  <a:spcPts val="300"/>
                </a:spcBef>
                <a:spcAft>
                  <a:spcPts val="30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Sharjah</a:t>
              </a:r>
              <a:endParaRPr lang="en-US" sz="1400" b="1" dirty="0">
                <a:solidFill>
                  <a:srgbClr val="D19C2C"/>
                </a:solidFill>
                <a:latin typeface="Gill Sans MT" panose="020B0502020104020203" pitchFamily="34" charset="0"/>
                <a:ea typeface="Tahoma" panose="020B0604030504040204" pitchFamily="34" charset="0"/>
                <a:cs typeface="Tahoma" panose="020B0604030504040204" pitchFamily="34" charset="0"/>
              </a:endParaRPr>
            </a:p>
            <a:p>
              <a:pPr>
                <a:lnSpc>
                  <a:spcPct val="150000"/>
                </a:lnSpc>
                <a:spcBef>
                  <a:spcPts val="300"/>
                </a:spcBef>
                <a:spcAft>
                  <a:spcPts val="300"/>
                </a:spcAft>
              </a:pPr>
              <a:r>
                <a:rPr lang="en-US" sz="1400" b="1" dirty="0">
                  <a:solidFill>
                    <a:srgbClr val="D19C2C"/>
                  </a:solidFill>
                  <a:latin typeface="Gill Sans MT" panose="020B0502020104020203" pitchFamily="34" charset="0"/>
                  <a:ea typeface="Tahoma" panose="020B0604030504040204" pitchFamily="34" charset="0"/>
                  <a:cs typeface="Tahoma" panose="020B0604030504040204" pitchFamily="34" charset="0"/>
                </a:rPr>
                <a:t>JAPAN</a:t>
              </a:r>
            </a:p>
            <a:p>
              <a:pPr marL="285750" indent="-285750">
                <a:lnSpc>
                  <a:spcPct val="150000"/>
                </a:lnSpc>
                <a:spcBef>
                  <a:spcPts val="300"/>
                </a:spcBef>
                <a:spcAft>
                  <a:spcPts val="30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Tokyo</a:t>
              </a:r>
            </a:p>
            <a:p>
              <a:pPr marL="285750" indent="-285750">
                <a:buFont typeface="Arial" panose="020B0604020202020204" pitchFamily="34" charset="0"/>
                <a:buChar char="•"/>
              </a:pPr>
              <a:endParaRPr lang="en-US" sz="200" b="1" dirty="0">
                <a:solidFill>
                  <a:srgbClr val="2C286C"/>
                </a:solidFill>
                <a:latin typeface="Gill Sans MT" panose="020B0502020104020203" pitchFamily="34" charset="0"/>
                <a:ea typeface="Tahoma" panose="020B0604030504040204" pitchFamily="34" charset="0"/>
                <a:cs typeface="Tahoma" panose="020B0604030504040204" pitchFamily="34" charset="0"/>
              </a:endParaRPr>
            </a:p>
            <a:p>
              <a:pPr>
                <a:lnSpc>
                  <a:spcPct val="150000"/>
                </a:lnSpc>
                <a:spcBef>
                  <a:spcPts val="300"/>
                </a:spcBef>
                <a:spcAft>
                  <a:spcPts val="300"/>
                </a:spcAft>
              </a:pPr>
              <a:r>
                <a:rPr lang="en-US" sz="1400" b="1" dirty="0">
                  <a:solidFill>
                    <a:srgbClr val="D19C2C"/>
                  </a:solidFill>
                  <a:latin typeface="Gill Sans MT" panose="020B0502020104020203" pitchFamily="34" charset="0"/>
                  <a:ea typeface="Tahoma" panose="020B0604030504040204" pitchFamily="34" charset="0"/>
                  <a:cs typeface="Tahoma" panose="020B0604030504040204" pitchFamily="34" charset="0"/>
                </a:rPr>
                <a:t>GERMANY</a:t>
              </a:r>
            </a:p>
            <a:p>
              <a:pPr marL="285750" indent="-285750">
                <a:lnSpc>
                  <a:spcPct val="150000"/>
                </a:lnSpc>
                <a:spcBef>
                  <a:spcPts val="300"/>
                </a:spcBef>
                <a:spcAft>
                  <a:spcPts val="30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Stuttgart</a:t>
              </a:r>
            </a:p>
            <a:p>
              <a:endParaRPr lang="en-US" sz="100" b="1" dirty="0">
                <a:solidFill>
                  <a:srgbClr val="2C286C"/>
                </a:solidFill>
                <a:latin typeface="Gill Sans MT" panose="020B0502020104020203" pitchFamily="34" charset="0"/>
                <a:ea typeface="Tahoma" panose="020B0604030504040204" pitchFamily="34" charset="0"/>
                <a:cs typeface="Tahoma" panose="020B0604030504040204" pitchFamily="34" charset="0"/>
              </a:endParaRPr>
            </a:p>
            <a:p>
              <a:pPr>
                <a:lnSpc>
                  <a:spcPct val="150000"/>
                </a:lnSpc>
                <a:spcBef>
                  <a:spcPts val="300"/>
                </a:spcBef>
                <a:spcAft>
                  <a:spcPts val="300"/>
                </a:spcAft>
              </a:pPr>
              <a:r>
                <a:rPr lang="en-US" sz="1400" b="1" dirty="0">
                  <a:solidFill>
                    <a:srgbClr val="D19C2C"/>
                  </a:solidFill>
                  <a:latin typeface="Gill Sans MT" panose="020B0502020104020203" pitchFamily="34" charset="0"/>
                  <a:ea typeface="Tahoma" panose="020B0604030504040204" pitchFamily="34" charset="0"/>
                  <a:cs typeface="Tahoma" panose="020B0604030504040204" pitchFamily="34" charset="0"/>
                </a:rPr>
                <a:t>CHINA</a:t>
              </a:r>
            </a:p>
            <a:p>
              <a:pPr marL="285750" indent="-285750">
                <a:lnSpc>
                  <a:spcPct val="150000"/>
                </a:lnSpc>
                <a:spcBef>
                  <a:spcPts val="300"/>
                </a:spcBef>
                <a:spcAft>
                  <a:spcPts val="300"/>
                </a:spcAft>
                <a:buFont typeface="Arial" panose="020B0604020202020204" pitchFamily="34" charset="0"/>
                <a:buChar char="•"/>
              </a:pPr>
              <a:r>
                <a:rPr lang="en-US" sz="1400" b="1" dirty="0">
                  <a:solidFill>
                    <a:srgbClr val="2C286C"/>
                  </a:solidFill>
                  <a:latin typeface="Gill Sans MT" panose="020B0502020104020203" pitchFamily="34" charset="0"/>
                  <a:ea typeface="Tahoma" panose="020B0604030504040204" pitchFamily="34" charset="0"/>
                  <a:cs typeface="Tahoma" panose="020B0604030504040204" pitchFamily="34" charset="0"/>
                </a:rPr>
                <a:t>Beijing</a:t>
              </a:r>
            </a:p>
          </p:txBody>
        </p:sp>
      </p:grpSp>
      <p:sp>
        <p:nvSpPr>
          <p:cNvPr id="31" name="Rectangle 30">
            <a:extLst>
              <a:ext uri="{FF2B5EF4-FFF2-40B4-BE49-F238E27FC236}">
                <a16:creationId xmlns:a16="http://schemas.microsoft.com/office/drawing/2014/main" id="{3CD15BBD-ECC4-4613-8302-0D35E29B718B}"/>
              </a:ext>
            </a:extLst>
          </p:cNvPr>
          <p:cNvSpPr/>
          <p:nvPr/>
        </p:nvSpPr>
        <p:spPr>
          <a:xfrm>
            <a:off x="7802399" y="876527"/>
            <a:ext cx="1948675" cy="523220"/>
          </a:xfrm>
          <a:prstGeom prst="rect">
            <a:avLst/>
          </a:prstGeom>
        </p:spPr>
        <p:txBody>
          <a:bodyPr wrap="none">
            <a:spAutoFit/>
          </a:bodyPr>
          <a:lstStyle/>
          <a:p>
            <a:pPr defTabSz="1085820"/>
            <a:r>
              <a:rPr lang="en-US" sz="2800" b="1" dirty="0">
                <a:solidFill>
                  <a:prstClr val="black"/>
                </a:solidFill>
                <a:latin typeface="Gill Sans MT" panose="020B0502020104020203" pitchFamily="34" charset="0"/>
              </a:rPr>
              <a:t>Thank you</a:t>
            </a:r>
            <a:endParaRPr lang="en-CA" sz="2400" b="1" dirty="0">
              <a:solidFill>
                <a:prstClr val="black"/>
              </a:solidFill>
            </a:endParaRPr>
          </a:p>
        </p:txBody>
      </p:sp>
    </p:spTree>
    <p:extLst>
      <p:ext uri="{BB962C8B-B14F-4D97-AF65-F5344CB8AC3E}">
        <p14:creationId xmlns:p14="http://schemas.microsoft.com/office/powerpoint/2010/main" val="1588792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ill Sans M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0" tIns="8851" rIns="0" bIns="0" rtlCol="0" anchor="ctr">
        <a:spAutoFit/>
      </a:bodyPr>
      <a:lstStyle>
        <a:defPPr marL="7696">
          <a:lnSpc>
            <a:spcPct val="100000"/>
          </a:lnSpc>
          <a:spcBef>
            <a:spcPts val="69"/>
          </a:spcBef>
          <a:defRPr sz="2400" b="1" spc="73" dirty="0">
            <a:solidFill>
              <a:prstClr val="black"/>
            </a:solidFill>
            <a:latin typeface="Gill Sans MT" panose="020B0502020104020203"/>
            <a:cs typeface="Tahoma"/>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2873</TotalTime>
  <Words>467</Words>
  <Application>Microsoft Office PowerPoint</Application>
  <PresentationFormat>Widescreen</PresentationFormat>
  <Paragraphs>82</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Gill Sans MT</vt:lpstr>
      <vt:lpstr>Tahoma</vt:lpstr>
      <vt:lpstr>Times New Roman</vt:lpstr>
      <vt:lpstr>Office Theme</vt:lpstr>
      <vt:lpstr>PowerPoint Presentation</vt:lpstr>
      <vt:lpstr>PowerPoint Presentation</vt:lpstr>
      <vt:lpstr>Penalties for non-compliances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 R</dc:creator>
  <cp:lastModifiedBy>Vaibhaw Agrawal</cp:lastModifiedBy>
  <cp:revision>347</cp:revision>
  <dcterms:created xsi:type="dcterms:W3CDTF">2020-04-30T08:44:39Z</dcterms:created>
  <dcterms:modified xsi:type="dcterms:W3CDTF">2022-08-29T12:42:57Z</dcterms:modified>
</cp:coreProperties>
</file>